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tif" ContentType="image/tiff"/>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diagrams/data2.xml" ContentType="application/vnd.openxmlformats-officedocument.drawingml.diagramData+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handoutMasterIdLst>
    <p:handoutMasterId r:id="rId24"/>
  </p:handoutMasterIdLst>
  <p:sldIdLst>
    <p:sldId id="257" r:id="rId2"/>
    <p:sldId id="262" r:id="rId3"/>
    <p:sldId id="256" r:id="rId4"/>
    <p:sldId id="263" r:id="rId5"/>
    <p:sldId id="284" r:id="rId6"/>
    <p:sldId id="285" r:id="rId7"/>
    <p:sldId id="281" r:id="rId8"/>
    <p:sldId id="274" r:id="rId9"/>
    <p:sldId id="286" r:id="rId10"/>
    <p:sldId id="271" r:id="rId11"/>
    <p:sldId id="261" r:id="rId12"/>
    <p:sldId id="265" r:id="rId13"/>
    <p:sldId id="266" r:id="rId14"/>
    <p:sldId id="291" r:id="rId15"/>
    <p:sldId id="283" r:id="rId16"/>
    <p:sldId id="287" r:id="rId17"/>
    <p:sldId id="288" r:id="rId18"/>
    <p:sldId id="292" r:id="rId19"/>
    <p:sldId id="289" r:id="rId20"/>
    <p:sldId id="290" r:id="rId21"/>
    <p:sldId id="26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6FF"/>
    <a:srgbClr val="0432FF"/>
    <a:srgbClr val="9437FF"/>
    <a:srgbClr val="008F00"/>
    <a:srgbClr val="FF9000"/>
    <a:srgbClr val="FE9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01"/>
    <p:restoredTop sz="80988"/>
  </p:normalViewPr>
  <p:slideViewPr>
    <p:cSldViewPr snapToGrid="0" snapToObjects="1">
      <p:cViewPr>
        <p:scale>
          <a:sx n="90" d="100"/>
          <a:sy n="90" d="100"/>
        </p:scale>
        <p:origin x="1168" y="2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7" d="100"/>
          <a:sy n="87" d="100"/>
        </p:scale>
        <p:origin x="2120" y="208"/>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1" Type="http://schemas.openxmlformats.org/officeDocument/2006/relationships/image" Target="../media/image200.png"/><Relationship Id="rId2"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9FA36B-28F9-584D-A44E-08724CD3A5A1}" type="doc">
      <dgm:prSet loTypeId="urn:microsoft.com/office/officeart/2005/8/layout/process2" loCatId="" qsTypeId="urn:microsoft.com/office/officeart/2005/8/quickstyle/simple1" qsCatId="simple" csTypeId="urn:microsoft.com/office/officeart/2005/8/colors/accent1_1" csCatId="accent1" phldr="1"/>
      <dgm:spPr/>
    </dgm:pt>
    <mc:AlternateContent xmlns:mc="http://schemas.openxmlformats.org/markup-compatibility/2006" xmlns:a14="http://schemas.microsoft.com/office/drawing/2010/main">
      <mc:Choice Requires="a14">
        <dgm:pt modelId="{FBE20EC1-D289-224D-A4D7-20A0E1F2ED0B}">
          <dgm:prSet phldrT="[Text]" custT="1"/>
          <dgm:spPr/>
          <dgm:t>
            <a:bodyPr/>
            <a:lstStyle/>
            <a:p>
              <a:r>
                <a:rPr lang="en-US" sz="1400" dirty="0" smtClean="0"/>
                <a:t>Input Layer</a:t>
              </a:r>
            </a:p>
            <a:p>
              <a:pPr/>
              <a14:m>
                <m:oMathPara xmlns:m="http://schemas.openxmlformats.org/officeDocument/2006/math">
                  <m:oMathParaPr>
                    <m:jc m:val="centerGroup"/>
                  </m:oMathParaPr>
                  <m:oMath xmlns:m="http://schemas.openxmlformats.org/officeDocument/2006/math">
                    <m:sSub>
                      <m:sSubPr>
                        <m:ctrlPr>
                          <a:rPr lang="en-US" altLang="zh-CN" sz="1400" i="1" smtClean="0">
                            <a:latin typeface="Cambria Math" charset="0"/>
                          </a:rPr>
                        </m:ctrlPr>
                      </m:sSubPr>
                      <m:e>
                        <m:r>
                          <a:rPr lang="en-US" sz="1400" b="0" i="1" smtClean="0">
                            <a:latin typeface="Cambria Math" charset="0"/>
                          </a:rPr>
                          <m:t> </m:t>
                        </m:r>
                        <m:acc>
                          <m:accPr>
                            <m:chr m:val="̅"/>
                            <m:ctrlPr>
                              <a:rPr lang="en-US" altLang="zh-CN" sz="1400" i="1">
                                <a:latin typeface="Cambria Math" charset="0"/>
                              </a:rPr>
                            </m:ctrlPr>
                          </m:accPr>
                          <m:e>
                            <m:r>
                              <a:rPr lang="en-US" altLang="zh-CN" sz="1400" i="1">
                                <a:latin typeface="Cambria Math" charset="0"/>
                              </a:rPr>
                              <m:t>𝜙</m:t>
                            </m:r>
                            <m:r>
                              <a:rPr lang="en-US" altLang="zh-CN" sz="1400" b="0" i="1" smtClean="0">
                                <a:latin typeface="Cambria Math" charset="0"/>
                              </a:rPr>
                              <m:t> </m:t>
                            </m:r>
                          </m:e>
                        </m:acc>
                      </m:e>
                      <m:sub>
                        <m:r>
                          <a:rPr lang="en-US" altLang="zh-CN" sz="1400" i="1">
                            <a:latin typeface="Cambria Math" charset="0"/>
                          </a:rPr>
                          <m:t>𝑠</m:t>
                        </m:r>
                      </m:sub>
                    </m:sSub>
                    <m:r>
                      <a:rPr lang="en-US" altLang="zh-CN" sz="1400" i="1">
                        <a:latin typeface="Cambria Math" charset="0"/>
                      </a:rPr>
                      <m:t>, </m:t>
                    </m:r>
                    <m:sSub>
                      <m:sSubPr>
                        <m:ctrlPr>
                          <a:rPr lang="en-US" altLang="zh-CN" sz="1400" i="1">
                            <a:latin typeface="Cambria Math" charset="0"/>
                          </a:rPr>
                        </m:ctrlPr>
                      </m:sSubPr>
                      <m:e>
                        <m:acc>
                          <m:accPr>
                            <m:chr m:val="̃"/>
                            <m:ctrlPr>
                              <a:rPr lang="en-US" altLang="zh-CN" sz="1400" i="1">
                                <a:latin typeface="Cambria Math" charset="0"/>
                              </a:rPr>
                            </m:ctrlPr>
                          </m:accPr>
                          <m:e>
                            <m:r>
                              <a:rPr lang="en-US" altLang="zh-CN" sz="1400" i="1">
                                <a:latin typeface="Cambria Math" charset="0"/>
                              </a:rPr>
                              <m:t>𝑢</m:t>
                            </m:r>
                          </m:e>
                        </m:acc>
                      </m:e>
                      <m:sub>
                        <m:r>
                          <a:rPr lang="en-US" altLang="zh-CN" sz="1400" i="1">
                            <a:latin typeface="Cambria Math" charset="0"/>
                          </a:rPr>
                          <m:t>𝑠𝑙𝑖𝑝</m:t>
                        </m:r>
                        <m:r>
                          <a:rPr lang="en-US" altLang="zh-CN" sz="1400" b="0" i="1" smtClean="0">
                            <a:latin typeface="Cambria Math" charset="0"/>
                          </a:rPr>
                          <m:t>,</m:t>
                        </m:r>
                        <m:r>
                          <a:rPr lang="en-US" altLang="zh-CN" sz="1400" b="0" i="1" smtClean="0">
                            <a:latin typeface="Cambria Math" charset="0"/>
                          </a:rPr>
                          <m:t>𝑧</m:t>
                        </m:r>
                      </m:sub>
                    </m:sSub>
                    <m:r>
                      <a:rPr lang="en-US" altLang="zh-CN" sz="1400">
                        <a:latin typeface="Cambria Math" charset="0"/>
                      </a:rPr>
                      <m:t>, </m:t>
                    </m:r>
                    <m:r>
                      <a:rPr lang="en-US" altLang="zh-CN" sz="1400">
                        <a:latin typeface="Cambria Math" charset="0"/>
                      </a:rPr>
                      <m:t>𝛻</m:t>
                    </m:r>
                    <m:sSub>
                      <m:sSubPr>
                        <m:ctrlPr>
                          <a:rPr lang="en-US" altLang="zh-CN" sz="1400" i="1">
                            <a:latin typeface="Cambria Math" charset="0"/>
                          </a:rPr>
                        </m:ctrlPr>
                      </m:sSubPr>
                      <m:e>
                        <m:acc>
                          <m:accPr>
                            <m:chr m:val="̅"/>
                            <m:ctrlPr>
                              <a:rPr lang="en-US" altLang="zh-CN" sz="1400" i="1">
                                <a:latin typeface="Cambria Math" charset="0"/>
                              </a:rPr>
                            </m:ctrlPr>
                          </m:accPr>
                          <m:e>
                            <m:r>
                              <a:rPr lang="en-US" altLang="zh-CN" sz="1400" i="1">
                                <a:latin typeface="Cambria Math" charset="0"/>
                              </a:rPr>
                              <m:t>𝑃</m:t>
                            </m:r>
                          </m:e>
                        </m:acc>
                      </m:e>
                      <m:sub>
                        <m:r>
                          <a:rPr lang="en-US" altLang="zh-CN" sz="1400" i="1">
                            <a:latin typeface="Cambria Math" charset="0"/>
                          </a:rPr>
                          <m:t>𝑔</m:t>
                        </m:r>
                        <m:r>
                          <a:rPr lang="en-US" altLang="zh-CN" sz="1400" b="0" i="1" smtClean="0">
                            <a:latin typeface="Cambria Math" charset="0"/>
                          </a:rPr>
                          <m:t>,</m:t>
                        </m:r>
                        <m:r>
                          <a:rPr lang="en-US" altLang="zh-CN" sz="1400" b="0" i="1" smtClean="0">
                            <a:latin typeface="Cambria Math" charset="0"/>
                          </a:rPr>
                          <m:t>𝑧</m:t>
                        </m:r>
                      </m:sub>
                    </m:sSub>
                  </m:oMath>
                </m:oMathPara>
              </a14:m>
              <a:endParaRPr lang="en-US" sz="1400" dirty="0"/>
            </a:p>
          </dgm:t>
        </dgm:pt>
      </mc:Choice>
      <mc:Fallback xmlns="">
        <dgm:pt modelId="{FBE20EC1-D289-224D-A4D7-20A0E1F2ED0B}">
          <dgm:prSet phldrT="[Text]" custT="1"/>
          <dgm:spPr/>
          <dgm:t>
            <a:bodyPr/>
            <a:lstStyle/>
            <a:p>
              <a:r>
                <a:rPr lang="en-US" sz="1400" dirty="0" smtClean="0"/>
                <a:t>Input Layer</a:t>
              </a:r>
            </a:p>
            <a:p>
              <a:pPr/>
              <a:r>
                <a:rPr lang="en-US" altLang="zh-CN" sz="1400" i="0" smtClean="0">
                  <a:latin typeface="Cambria Math" charset="0"/>
                </a:rPr>
                <a:t>〖</a:t>
              </a:r>
              <a:r>
                <a:rPr lang="en-US" sz="1400" b="0" i="0" smtClean="0">
                  <a:latin typeface="Cambria Math" charset="0"/>
                </a:rPr>
                <a:t> </a:t>
              </a:r>
              <a:r>
                <a:rPr lang="en-US" altLang="zh-CN" sz="1400" b="0" i="0">
                  <a:latin typeface="Cambria Math" charset="0"/>
                </a:rPr>
                <a:t>(</a:t>
              </a:r>
              <a:r>
                <a:rPr lang="en-US" altLang="zh-CN" sz="1400" i="0">
                  <a:latin typeface="Cambria Math" charset="0"/>
                </a:rPr>
                <a:t>𝜙</a:t>
              </a:r>
              <a:r>
                <a:rPr lang="en-US" altLang="zh-CN" sz="1400" b="0" i="0" smtClean="0">
                  <a:latin typeface="Cambria Math" charset="0"/>
                </a:rPr>
                <a:t> </a:t>
              </a:r>
              <a:r>
                <a:rPr lang="en-US" altLang="zh-CN" sz="1400" b="0" i="0">
                  <a:latin typeface="Cambria Math" charset="0"/>
                </a:rPr>
                <a:t>) ̅</a:t>
              </a:r>
              <a:r>
                <a:rPr lang="en-US" altLang="zh-CN" sz="1400" b="0" i="0" smtClean="0">
                  <a:latin typeface="Cambria Math" charset="0"/>
                </a:rPr>
                <a:t>〗_</a:t>
              </a:r>
              <a:r>
                <a:rPr lang="en-US" altLang="zh-CN" sz="1400" i="0">
                  <a:latin typeface="Cambria Math" charset="0"/>
                </a:rPr>
                <a:t>𝑠, 𝑢 ̃_(𝑠𝑙𝑖𝑝</a:t>
              </a:r>
              <a:r>
                <a:rPr lang="en-US" altLang="zh-CN" sz="1400" b="0" i="0" smtClean="0">
                  <a:latin typeface="Cambria Math" charset="0"/>
                </a:rPr>
                <a:t>,𝑧</a:t>
              </a:r>
              <a:r>
                <a:rPr lang="en-US" altLang="zh-CN" sz="1400" b="0" i="0">
                  <a:latin typeface="Cambria Math" charset="0"/>
                </a:rPr>
                <a:t>)</a:t>
              </a:r>
              <a:r>
                <a:rPr lang="en-US" altLang="zh-CN" sz="1400" i="0">
                  <a:latin typeface="Cambria Math" charset="0"/>
                </a:rPr>
                <a:t>, 𝛻𝑃 ̅_(𝑔</a:t>
              </a:r>
              <a:r>
                <a:rPr lang="en-US" altLang="zh-CN" sz="1400" b="0" i="0" smtClean="0">
                  <a:latin typeface="Cambria Math" charset="0"/>
                </a:rPr>
                <a:t>,𝑧</a:t>
              </a:r>
              <a:r>
                <a:rPr lang="en-US" altLang="zh-CN" sz="1400" b="0" i="0">
                  <a:latin typeface="Cambria Math" charset="0"/>
                </a:rPr>
                <a:t>)</a:t>
              </a:r>
              <a:endParaRPr lang="en-US" sz="1400" dirty="0"/>
            </a:p>
          </dgm:t>
        </dgm:pt>
      </mc:Fallback>
    </mc:AlternateContent>
    <dgm:pt modelId="{492FFF05-D10C-D247-8549-401DE98DA7CD}" type="parTrans" cxnId="{8B7B81CA-5C07-094F-A496-8FFE613D6C91}">
      <dgm:prSet/>
      <dgm:spPr/>
      <dgm:t>
        <a:bodyPr/>
        <a:lstStyle/>
        <a:p>
          <a:endParaRPr lang="en-US" sz="1400"/>
        </a:p>
      </dgm:t>
    </dgm:pt>
    <dgm:pt modelId="{4D0C2A07-054A-4144-886A-91D869C2981D}" type="sibTrans" cxnId="{8B7B81CA-5C07-094F-A496-8FFE613D6C91}">
      <dgm:prSet custT="1"/>
      <dgm:spPr/>
      <dgm:t>
        <a:bodyPr/>
        <a:lstStyle/>
        <a:p>
          <a:endParaRPr lang="en-US" sz="1400"/>
        </a:p>
      </dgm:t>
    </dgm:pt>
    <dgm:pt modelId="{67255EF2-1874-2743-8AA4-24F87D3E6AE3}">
      <dgm:prSet phldrT="[Text]" custT="1"/>
      <dgm:spPr/>
      <dgm:t>
        <a:bodyPr/>
        <a:lstStyle/>
        <a:p>
          <a:r>
            <a:rPr lang="en-US" sz="1400" dirty="0" smtClean="0"/>
            <a:t>Hidden Layer 1</a:t>
          </a:r>
        </a:p>
        <a:p>
          <a:r>
            <a:rPr lang="en-US" sz="1400" dirty="0" smtClean="0"/>
            <a:t>128 Neurons with </a:t>
          </a:r>
          <a:r>
            <a:rPr lang="en-US" sz="1400" dirty="0" err="1" smtClean="0"/>
            <a:t>ReLU</a:t>
          </a:r>
          <a:r>
            <a:rPr lang="en-US" sz="1400" dirty="0" smtClean="0"/>
            <a:t> activation</a:t>
          </a:r>
          <a:endParaRPr lang="en-US" sz="1400" dirty="0"/>
        </a:p>
      </dgm:t>
    </dgm:pt>
    <dgm:pt modelId="{C8BB4692-7DDA-9248-B4B1-7A9F92E0D714}" type="parTrans" cxnId="{F30FF068-7C81-7240-BBBA-F5A7F7D1BF48}">
      <dgm:prSet/>
      <dgm:spPr/>
      <dgm:t>
        <a:bodyPr/>
        <a:lstStyle/>
        <a:p>
          <a:endParaRPr lang="en-US" sz="1400"/>
        </a:p>
      </dgm:t>
    </dgm:pt>
    <dgm:pt modelId="{1C775E4D-24D5-0948-84EA-9693BA462E69}" type="sibTrans" cxnId="{F30FF068-7C81-7240-BBBA-F5A7F7D1BF48}">
      <dgm:prSet custT="1"/>
      <dgm:spPr/>
      <dgm:t>
        <a:bodyPr/>
        <a:lstStyle/>
        <a:p>
          <a:endParaRPr lang="en-US" sz="1400"/>
        </a:p>
      </dgm:t>
    </dgm:pt>
    <mc:AlternateContent xmlns:mc="http://schemas.openxmlformats.org/markup-compatibility/2006" xmlns:a14="http://schemas.microsoft.com/office/drawing/2010/main">
      <mc:Choice Requires="a14">
        <dgm:pt modelId="{26D7C464-101E-1B4F-8B6E-F23A09933498}">
          <dgm:prSet phldrT="[Text]" custT="1"/>
          <dgm:spPr/>
          <dgm:t>
            <a:bodyPr/>
            <a:lstStyle/>
            <a:p>
              <a:r>
                <a:rPr lang="en-US" sz="1400" dirty="0" smtClean="0"/>
                <a:t>Output Layer</a:t>
              </a:r>
            </a:p>
            <a:p>
              <a:pPr/>
              <a14:m>
                <m:oMathPara xmlns:m="http://schemas.openxmlformats.org/officeDocument/2006/math">
                  <m:oMathParaPr>
                    <m:jc m:val="centerGroup"/>
                  </m:oMathParaPr>
                  <m:oMath xmlns:m="http://schemas.openxmlformats.org/officeDocument/2006/math">
                    <m:sSub>
                      <m:sSubPr>
                        <m:ctrlPr>
                          <a:rPr lang="en-US" sz="1400" b="0" i="1" smtClean="0">
                            <a:latin typeface="Cambria Math" charset="0"/>
                          </a:rPr>
                        </m:ctrlPr>
                      </m:sSubPr>
                      <m:e>
                        <m:acc>
                          <m:accPr>
                            <m:chr m:val="̅"/>
                            <m:ctrlPr>
                              <a:rPr lang="en-US" sz="1400" i="1" smtClean="0">
                                <a:latin typeface="Cambria Math" charset="0"/>
                              </a:rPr>
                            </m:ctrlPr>
                          </m:accPr>
                          <m:e>
                            <m:r>
                              <a:rPr lang="en-US" sz="1400" b="0" i="1" smtClean="0">
                                <a:latin typeface="Cambria Math" charset="0"/>
                              </a:rPr>
                              <m:t>𝜙</m:t>
                            </m:r>
                          </m:e>
                        </m:acc>
                      </m:e>
                      <m:sub>
                        <m:r>
                          <a:rPr lang="en-US" sz="1400" b="0" i="1" smtClean="0">
                            <a:latin typeface="Cambria Math" charset="0"/>
                          </a:rPr>
                          <m:t>𝑠</m:t>
                        </m:r>
                      </m:sub>
                    </m:sSub>
                    <m:sSub>
                      <m:sSubPr>
                        <m:ctrlPr>
                          <a:rPr lang="en-US" sz="1400" b="0" i="1" smtClean="0">
                            <a:latin typeface="Cambria Math" charset="0"/>
                          </a:rPr>
                        </m:ctrlPr>
                      </m:sSubPr>
                      <m:e>
                        <m:acc>
                          <m:accPr>
                            <m:chr m:val="̃"/>
                            <m:ctrlPr>
                              <a:rPr lang="en-US" sz="1400" b="0" i="1" smtClean="0">
                                <a:latin typeface="Cambria Math" charset="0"/>
                              </a:rPr>
                            </m:ctrlPr>
                          </m:accPr>
                          <m:e>
                            <m:r>
                              <a:rPr lang="en-US" sz="1400" b="0" i="1" smtClean="0">
                                <a:latin typeface="Cambria Math" charset="0"/>
                              </a:rPr>
                              <m:t>𝑣</m:t>
                            </m:r>
                          </m:e>
                        </m:acc>
                      </m:e>
                      <m:sub>
                        <m:r>
                          <a:rPr lang="en-US" sz="1400" b="0" i="1" smtClean="0">
                            <a:latin typeface="Cambria Math" charset="0"/>
                          </a:rPr>
                          <m:t>𝑑</m:t>
                        </m:r>
                        <m:r>
                          <a:rPr lang="en-US" sz="1400" b="0" i="1" smtClean="0">
                            <a:latin typeface="Cambria Math" charset="0"/>
                          </a:rPr>
                          <m:t>,</m:t>
                        </m:r>
                        <m:r>
                          <a:rPr lang="en-US" sz="1400" b="0" i="1" smtClean="0">
                            <a:latin typeface="Cambria Math" charset="0"/>
                          </a:rPr>
                          <m:t>𝑧</m:t>
                        </m:r>
                      </m:sub>
                    </m:sSub>
                  </m:oMath>
                </m:oMathPara>
              </a14:m>
              <a:endParaRPr lang="en-US" sz="1400" dirty="0"/>
            </a:p>
          </dgm:t>
        </dgm:pt>
      </mc:Choice>
      <mc:Fallback xmlns="">
        <dgm:pt modelId="{26D7C464-101E-1B4F-8B6E-F23A09933498}">
          <dgm:prSet phldrT="[Text]" custT="1"/>
          <dgm:spPr/>
          <dgm:t>
            <a:bodyPr/>
            <a:lstStyle/>
            <a:p>
              <a:r>
                <a:rPr lang="en-US" sz="1400" dirty="0" smtClean="0"/>
                <a:t>Output Layer</a:t>
              </a:r>
            </a:p>
            <a:p>
              <a:r>
                <a:rPr lang="en-US" sz="1400" b="0" i="0" smtClean="0">
                  <a:latin typeface="Cambria Math" charset="0"/>
                </a:rPr>
                <a:t>𝜙 ̅</a:t>
              </a:r>
              <a:r>
                <a:rPr lang="en-US" sz="1400" b="0" i="0" smtClean="0">
                  <a:latin typeface="Cambria Math" charset="0"/>
                </a:rPr>
                <a:t>_</a:t>
              </a:r>
              <a:r>
                <a:rPr lang="en-US" sz="1400" b="0" i="0" smtClean="0">
                  <a:latin typeface="Cambria Math" charset="0"/>
                </a:rPr>
                <a:t>𝑠 𝑣 ̃_(𝑑,𝑧)</a:t>
              </a:r>
              <a:endParaRPr lang="en-US" sz="1400" dirty="0"/>
            </a:p>
          </dgm:t>
        </dgm:pt>
      </mc:Fallback>
    </mc:AlternateContent>
    <dgm:pt modelId="{0F3CDCEB-D150-3A42-B359-3DE26DC6115F}" type="parTrans" cxnId="{3EEDAFDD-E2D1-AF4F-A003-3EC735B80D99}">
      <dgm:prSet/>
      <dgm:spPr/>
      <dgm:t>
        <a:bodyPr/>
        <a:lstStyle/>
        <a:p>
          <a:endParaRPr lang="en-US" sz="1400"/>
        </a:p>
      </dgm:t>
    </dgm:pt>
    <dgm:pt modelId="{1EB4E648-462B-A74D-8FE4-73DA36FD1F22}" type="sibTrans" cxnId="{3EEDAFDD-E2D1-AF4F-A003-3EC735B80D99}">
      <dgm:prSet/>
      <dgm:spPr/>
      <dgm:t>
        <a:bodyPr/>
        <a:lstStyle/>
        <a:p>
          <a:endParaRPr lang="en-US" sz="1400"/>
        </a:p>
      </dgm:t>
    </dgm:pt>
    <dgm:pt modelId="{63B84CD1-0B7D-954B-AD54-2B7DB2AEBFDE}">
      <dgm:prSet custT="1"/>
      <dgm:spPr/>
      <dgm:t>
        <a:bodyPr/>
        <a:lstStyle/>
        <a:p>
          <a:r>
            <a:rPr lang="en-US" sz="1400" dirty="0" smtClean="0"/>
            <a:t>Hidden Layer 2 </a:t>
          </a:r>
        </a:p>
        <a:p>
          <a:r>
            <a:rPr lang="en-US" sz="1400" dirty="0" smtClean="0"/>
            <a:t>64 Neurons with </a:t>
          </a:r>
          <a:r>
            <a:rPr lang="en-US" sz="1400" dirty="0" err="1" smtClean="0"/>
            <a:t>ReLU</a:t>
          </a:r>
          <a:r>
            <a:rPr lang="en-US" sz="1400" dirty="0" smtClean="0"/>
            <a:t> activation</a:t>
          </a:r>
          <a:endParaRPr lang="en-US" sz="1400" dirty="0"/>
        </a:p>
      </dgm:t>
    </dgm:pt>
    <dgm:pt modelId="{4C1FA39E-37D4-4C4E-9DA9-42A5CDBCED21}" type="parTrans" cxnId="{0B875224-CC20-3843-9C7D-9551C8269F42}">
      <dgm:prSet/>
      <dgm:spPr/>
      <dgm:t>
        <a:bodyPr/>
        <a:lstStyle/>
        <a:p>
          <a:endParaRPr lang="en-US" sz="1400"/>
        </a:p>
      </dgm:t>
    </dgm:pt>
    <dgm:pt modelId="{42C1453B-6FAC-2C4E-AEDA-829D0A9E4C59}" type="sibTrans" cxnId="{0B875224-CC20-3843-9C7D-9551C8269F42}">
      <dgm:prSet custT="1"/>
      <dgm:spPr/>
      <dgm:t>
        <a:bodyPr/>
        <a:lstStyle/>
        <a:p>
          <a:endParaRPr lang="en-US" sz="1400"/>
        </a:p>
      </dgm:t>
    </dgm:pt>
    <dgm:pt modelId="{BE6752C4-A6CF-5145-B632-DB09AA92D5A4}">
      <dgm:prSet custT="1"/>
      <dgm:spPr/>
      <dgm:t>
        <a:bodyPr/>
        <a:lstStyle/>
        <a:p>
          <a:r>
            <a:rPr lang="en-US" sz="1400" dirty="0" smtClean="0"/>
            <a:t>Hidden Layer 3</a:t>
          </a:r>
        </a:p>
        <a:p>
          <a:r>
            <a:rPr lang="en-US" sz="1400" dirty="0" smtClean="0"/>
            <a:t>16 Neurons with </a:t>
          </a:r>
          <a:r>
            <a:rPr lang="en-US" sz="1400" dirty="0" err="1" smtClean="0"/>
            <a:t>ReLU</a:t>
          </a:r>
          <a:r>
            <a:rPr lang="en-US" sz="1400" dirty="0" smtClean="0"/>
            <a:t> activation</a:t>
          </a:r>
          <a:endParaRPr lang="en-US" sz="1400" dirty="0"/>
        </a:p>
      </dgm:t>
    </dgm:pt>
    <dgm:pt modelId="{75C6FCDD-6D31-0944-ABBF-ED8DE9C1575F}" type="parTrans" cxnId="{3C0B81F7-8712-E44D-8363-A0219038F99B}">
      <dgm:prSet/>
      <dgm:spPr/>
      <dgm:t>
        <a:bodyPr/>
        <a:lstStyle/>
        <a:p>
          <a:endParaRPr lang="en-US" sz="1400"/>
        </a:p>
      </dgm:t>
    </dgm:pt>
    <dgm:pt modelId="{38691923-E239-8D42-A9C4-4AF7D5039D07}" type="sibTrans" cxnId="{3C0B81F7-8712-E44D-8363-A0219038F99B}">
      <dgm:prSet custT="1"/>
      <dgm:spPr/>
      <dgm:t>
        <a:bodyPr/>
        <a:lstStyle/>
        <a:p>
          <a:endParaRPr lang="en-US" sz="1400"/>
        </a:p>
      </dgm:t>
    </dgm:pt>
    <dgm:pt modelId="{0F81CC3D-D76C-4B4A-9468-5767638A7BEE}" type="pres">
      <dgm:prSet presAssocID="{B89FA36B-28F9-584D-A44E-08724CD3A5A1}" presName="linearFlow" presStyleCnt="0">
        <dgm:presLayoutVars>
          <dgm:resizeHandles val="exact"/>
        </dgm:presLayoutVars>
      </dgm:prSet>
      <dgm:spPr/>
    </dgm:pt>
    <dgm:pt modelId="{33DFDC05-F325-E043-8AA1-23575BED83DF}" type="pres">
      <dgm:prSet presAssocID="{FBE20EC1-D289-224D-A4D7-20A0E1F2ED0B}" presName="node" presStyleLbl="node1" presStyleIdx="0" presStyleCnt="5">
        <dgm:presLayoutVars>
          <dgm:bulletEnabled val="1"/>
        </dgm:presLayoutVars>
      </dgm:prSet>
      <dgm:spPr/>
      <dgm:t>
        <a:bodyPr/>
        <a:lstStyle/>
        <a:p>
          <a:endParaRPr lang="en-US"/>
        </a:p>
      </dgm:t>
    </dgm:pt>
    <dgm:pt modelId="{22EBF603-E1CE-CE4F-B5CF-1890736D58E1}" type="pres">
      <dgm:prSet presAssocID="{4D0C2A07-054A-4144-886A-91D869C2981D}" presName="sibTrans" presStyleLbl="sibTrans2D1" presStyleIdx="0" presStyleCnt="4"/>
      <dgm:spPr/>
      <dgm:t>
        <a:bodyPr/>
        <a:lstStyle/>
        <a:p>
          <a:endParaRPr lang="en-US"/>
        </a:p>
      </dgm:t>
    </dgm:pt>
    <dgm:pt modelId="{79B9550B-9C96-374E-B0AC-3BF54E21C3F9}" type="pres">
      <dgm:prSet presAssocID="{4D0C2A07-054A-4144-886A-91D869C2981D}" presName="connectorText" presStyleLbl="sibTrans2D1" presStyleIdx="0" presStyleCnt="4"/>
      <dgm:spPr/>
      <dgm:t>
        <a:bodyPr/>
        <a:lstStyle/>
        <a:p>
          <a:endParaRPr lang="en-US"/>
        </a:p>
      </dgm:t>
    </dgm:pt>
    <dgm:pt modelId="{C35603ED-5F73-6D40-8502-FA6C35517CEB}" type="pres">
      <dgm:prSet presAssocID="{67255EF2-1874-2743-8AA4-24F87D3E6AE3}" presName="node" presStyleLbl="node1" presStyleIdx="1" presStyleCnt="5">
        <dgm:presLayoutVars>
          <dgm:bulletEnabled val="1"/>
        </dgm:presLayoutVars>
      </dgm:prSet>
      <dgm:spPr/>
      <dgm:t>
        <a:bodyPr/>
        <a:lstStyle/>
        <a:p>
          <a:endParaRPr lang="en-US"/>
        </a:p>
      </dgm:t>
    </dgm:pt>
    <dgm:pt modelId="{7305F200-1394-FA42-9A0B-D468F025DD52}" type="pres">
      <dgm:prSet presAssocID="{1C775E4D-24D5-0948-84EA-9693BA462E69}" presName="sibTrans" presStyleLbl="sibTrans2D1" presStyleIdx="1" presStyleCnt="4"/>
      <dgm:spPr/>
      <dgm:t>
        <a:bodyPr/>
        <a:lstStyle/>
        <a:p>
          <a:endParaRPr lang="en-US"/>
        </a:p>
      </dgm:t>
    </dgm:pt>
    <dgm:pt modelId="{1E439D7E-6CBC-5F47-9307-E5B5754B761E}" type="pres">
      <dgm:prSet presAssocID="{1C775E4D-24D5-0948-84EA-9693BA462E69}" presName="connectorText" presStyleLbl="sibTrans2D1" presStyleIdx="1" presStyleCnt="4"/>
      <dgm:spPr/>
      <dgm:t>
        <a:bodyPr/>
        <a:lstStyle/>
        <a:p>
          <a:endParaRPr lang="en-US"/>
        </a:p>
      </dgm:t>
    </dgm:pt>
    <dgm:pt modelId="{59DDEFB9-39A8-8C4C-B528-F7550111B0A9}" type="pres">
      <dgm:prSet presAssocID="{63B84CD1-0B7D-954B-AD54-2B7DB2AEBFDE}" presName="node" presStyleLbl="node1" presStyleIdx="2" presStyleCnt="5">
        <dgm:presLayoutVars>
          <dgm:bulletEnabled val="1"/>
        </dgm:presLayoutVars>
      </dgm:prSet>
      <dgm:spPr/>
      <dgm:t>
        <a:bodyPr/>
        <a:lstStyle/>
        <a:p>
          <a:endParaRPr lang="en-US"/>
        </a:p>
      </dgm:t>
    </dgm:pt>
    <dgm:pt modelId="{BDBCC4F4-21E3-4A43-BADC-D70880888AAB}" type="pres">
      <dgm:prSet presAssocID="{42C1453B-6FAC-2C4E-AEDA-829D0A9E4C59}" presName="sibTrans" presStyleLbl="sibTrans2D1" presStyleIdx="2" presStyleCnt="4"/>
      <dgm:spPr/>
      <dgm:t>
        <a:bodyPr/>
        <a:lstStyle/>
        <a:p>
          <a:endParaRPr lang="en-US"/>
        </a:p>
      </dgm:t>
    </dgm:pt>
    <dgm:pt modelId="{8D97EFD4-05AD-E343-A9B5-0317E1A5A80A}" type="pres">
      <dgm:prSet presAssocID="{42C1453B-6FAC-2C4E-AEDA-829D0A9E4C59}" presName="connectorText" presStyleLbl="sibTrans2D1" presStyleIdx="2" presStyleCnt="4"/>
      <dgm:spPr/>
      <dgm:t>
        <a:bodyPr/>
        <a:lstStyle/>
        <a:p>
          <a:endParaRPr lang="en-US"/>
        </a:p>
      </dgm:t>
    </dgm:pt>
    <dgm:pt modelId="{94D9D9E6-426B-B845-8CA7-202E16D9831D}" type="pres">
      <dgm:prSet presAssocID="{BE6752C4-A6CF-5145-B632-DB09AA92D5A4}" presName="node" presStyleLbl="node1" presStyleIdx="3" presStyleCnt="5">
        <dgm:presLayoutVars>
          <dgm:bulletEnabled val="1"/>
        </dgm:presLayoutVars>
      </dgm:prSet>
      <dgm:spPr/>
      <dgm:t>
        <a:bodyPr/>
        <a:lstStyle/>
        <a:p>
          <a:endParaRPr lang="en-US"/>
        </a:p>
      </dgm:t>
    </dgm:pt>
    <dgm:pt modelId="{48477E51-74AA-6A49-AEFD-ED29EE29A413}" type="pres">
      <dgm:prSet presAssocID="{38691923-E239-8D42-A9C4-4AF7D5039D07}" presName="sibTrans" presStyleLbl="sibTrans2D1" presStyleIdx="3" presStyleCnt="4"/>
      <dgm:spPr/>
      <dgm:t>
        <a:bodyPr/>
        <a:lstStyle/>
        <a:p>
          <a:endParaRPr lang="en-US"/>
        </a:p>
      </dgm:t>
    </dgm:pt>
    <dgm:pt modelId="{BC4D2E37-2013-184D-BB5B-AD6BC81EBCE5}" type="pres">
      <dgm:prSet presAssocID="{38691923-E239-8D42-A9C4-4AF7D5039D07}" presName="connectorText" presStyleLbl="sibTrans2D1" presStyleIdx="3" presStyleCnt="4"/>
      <dgm:spPr/>
      <dgm:t>
        <a:bodyPr/>
        <a:lstStyle/>
        <a:p>
          <a:endParaRPr lang="en-US"/>
        </a:p>
      </dgm:t>
    </dgm:pt>
    <dgm:pt modelId="{D6079FC4-96A7-F748-A968-AFBEDC37E6EE}" type="pres">
      <dgm:prSet presAssocID="{26D7C464-101E-1B4F-8B6E-F23A09933498}" presName="node" presStyleLbl="node1" presStyleIdx="4" presStyleCnt="5">
        <dgm:presLayoutVars>
          <dgm:bulletEnabled val="1"/>
        </dgm:presLayoutVars>
      </dgm:prSet>
      <dgm:spPr/>
      <dgm:t>
        <a:bodyPr/>
        <a:lstStyle/>
        <a:p>
          <a:endParaRPr lang="en-US"/>
        </a:p>
      </dgm:t>
    </dgm:pt>
  </dgm:ptLst>
  <dgm:cxnLst>
    <dgm:cxn modelId="{045717CB-9569-CD40-B798-169606B31221}" type="presOf" srcId="{38691923-E239-8D42-A9C4-4AF7D5039D07}" destId="{BC4D2E37-2013-184D-BB5B-AD6BC81EBCE5}" srcOrd="1" destOrd="0" presId="urn:microsoft.com/office/officeart/2005/8/layout/process2"/>
    <dgm:cxn modelId="{29FF4E18-5E4E-1445-9DDB-3908595CDDCC}" type="presOf" srcId="{4D0C2A07-054A-4144-886A-91D869C2981D}" destId="{22EBF603-E1CE-CE4F-B5CF-1890736D58E1}" srcOrd="0" destOrd="0" presId="urn:microsoft.com/office/officeart/2005/8/layout/process2"/>
    <dgm:cxn modelId="{7C9BC322-C983-9044-B6B9-5400C3180FED}" type="presOf" srcId="{26D7C464-101E-1B4F-8B6E-F23A09933498}" destId="{D6079FC4-96A7-F748-A968-AFBEDC37E6EE}" srcOrd="0" destOrd="0" presId="urn:microsoft.com/office/officeart/2005/8/layout/process2"/>
    <dgm:cxn modelId="{B93EF3AF-4707-0F42-809B-1D661B30EEB2}" type="presOf" srcId="{1C775E4D-24D5-0948-84EA-9693BA462E69}" destId="{1E439D7E-6CBC-5F47-9307-E5B5754B761E}" srcOrd="1" destOrd="0" presId="urn:microsoft.com/office/officeart/2005/8/layout/process2"/>
    <dgm:cxn modelId="{E7D20377-A2E7-4540-B802-E23A1FE52CB9}" type="presOf" srcId="{67255EF2-1874-2743-8AA4-24F87D3E6AE3}" destId="{C35603ED-5F73-6D40-8502-FA6C35517CEB}" srcOrd="0" destOrd="0" presId="urn:microsoft.com/office/officeart/2005/8/layout/process2"/>
    <dgm:cxn modelId="{047A69C2-D2B6-C341-BDC8-11E55135CD86}" type="presOf" srcId="{B89FA36B-28F9-584D-A44E-08724CD3A5A1}" destId="{0F81CC3D-D76C-4B4A-9468-5767638A7BEE}" srcOrd="0" destOrd="0" presId="urn:microsoft.com/office/officeart/2005/8/layout/process2"/>
    <dgm:cxn modelId="{8B7B81CA-5C07-094F-A496-8FFE613D6C91}" srcId="{B89FA36B-28F9-584D-A44E-08724CD3A5A1}" destId="{FBE20EC1-D289-224D-A4D7-20A0E1F2ED0B}" srcOrd="0" destOrd="0" parTransId="{492FFF05-D10C-D247-8549-401DE98DA7CD}" sibTransId="{4D0C2A07-054A-4144-886A-91D869C2981D}"/>
    <dgm:cxn modelId="{F30FF068-7C81-7240-BBBA-F5A7F7D1BF48}" srcId="{B89FA36B-28F9-584D-A44E-08724CD3A5A1}" destId="{67255EF2-1874-2743-8AA4-24F87D3E6AE3}" srcOrd="1" destOrd="0" parTransId="{C8BB4692-7DDA-9248-B4B1-7A9F92E0D714}" sibTransId="{1C775E4D-24D5-0948-84EA-9693BA462E69}"/>
    <dgm:cxn modelId="{72E3F7AF-BCA6-E442-93EB-6878641E7507}" type="presOf" srcId="{4D0C2A07-054A-4144-886A-91D869C2981D}" destId="{79B9550B-9C96-374E-B0AC-3BF54E21C3F9}" srcOrd="1" destOrd="0" presId="urn:microsoft.com/office/officeart/2005/8/layout/process2"/>
    <dgm:cxn modelId="{3EEDAFDD-E2D1-AF4F-A003-3EC735B80D99}" srcId="{B89FA36B-28F9-584D-A44E-08724CD3A5A1}" destId="{26D7C464-101E-1B4F-8B6E-F23A09933498}" srcOrd="4" destOrd="0" parTransId="{0F3CDCEB-D150-3A42-B359-3DE26DC6115F}" sibTransId="{1EB4E648-462B-A74D-8FE4-73DA36FD1F22}"/>
    <dgm:cxn modelId="{0B875224-CC20-3843-9C7D-9551C8269F42}" srcId="{B89FA36B-28F9-584D-A44E-08724CD3A5A1}" destId="{63B84CD1-0B7D-954B-AD54-2B7DB2AEBFDE}" srcOrd="2" destOrd="0" parTransId="{4C1FA39E-37D4-4C4E-9DA9-42A5CDBCED21}" sibTransId="{42C1453B-6FAC-2C4E-AEDA-829D0A9E4C59}"/>
    <dgm:cxn modelId="{75576904-CDE9-FB42-8ABF-6033B26729A4}" type="presOf" srcId="{38691923-E239-8D42-A9C4-4AF7D5039D07}" destId="{48477E51-74AA-6A49-AEFD-ED29EE29A413}" srcOrd="0" destOrd="0" presId="urn:microsoft.com/office/officeart/2005/8/layout/process2"/>
    <dgm:cxn modelId="{3C0B81F7-8712-E44D-8363-A0219038F99B}" srcId="{B89FA36B-28F9-584D-A44E-08724CD3A5A1}" destId="{BE6752C4-A6CF-5145-B632-DB09AA92D5A4}" srcOrd="3" destOrd="0" parTransId="{75C6FCDD-6D31-0944-ABBF-ED8DE9C1575F}" sibTransId="{38691923-E239-8D42-A9C4-4AF7D5039D07}"/>
    <dgm:cxn modelId="{3509F37E-9081-3240-8C84-1556481F133D}" type="presOf" srcId="{42C1453B-6FAC-2C4E-AEDA-829D0A9E4C59}" destId="{BDBCC4F4-21E3-4A43-BADC-D70880888AAB}" srcOrd="0" destOrd="0" presId="urn:microsoft.com/office/officeart/2005/8/layout/process2"/>
    <dgm:cxn modelId="{5CA4153F-B256-B441-BF03-152F7758BB98}" type="presOf" srcId="{BE6752C4-A6CF-5145-B632-DB09AA92D5A4}" destId="{94D9D9E6-426B-B845-8CA7-202E16D9831D}" srcOrd="0" destOrd="0" presId="urn:microsoft.com/office/officeart/2005/8/layout/process2"/>
    <dgm:cxn modelId="{0BFB973F-AFB3-9B4A-89D5-8571E6F1EA41}" type="presOf" srcId="{42C1453B-6FAC-2C4E-AEDA-829D0A9E4C59}" destId="{8D97EFD4-05AD-E343-A9B5-0317E1A5A80A}" srcOrd="1" destOrd="0" presId="urn:microsoft.com/office/officeart/2005/8/layout/process2"/>
    <dgm:cxn modelId="{8FEF1FC9-5F71-3444-BDBD-D488A3A54A1F}" type="presOf" srcId="{FBE20EC1-D289-224D-A4D7-20A0E1F2ED0B}" destId="{33DFDC05-F325-E043-8AA1-23575BED83DF}" srcOrd="0" destOrd="0" presId="urn:microsoft.com/office/officeart/2005/8/layout/process2"/>
    <dgm:cxn modelId="{0B993E19-495A-2749-9E13-6762C26343F2}" type="presOf" srcId="{1C775E4D-24D5-0948-84EA-9693BA462E69}" destId="{7305F200-1394-FA42-9A0B-D468F025DD52}" srcOrd="0" destOrd="0" presId="urn:microsoft.com/office/officeart/2005/8/layout/process2"/>
    <dgm:cxn modelId="{2E2AB122-3F00-9B4A-B3C6-378672EFE427}" type="presOf" srcId="{63B84CD1-0B7D-954B-AD54-2B7DB2AEBFDE}" destId="{59DDEFB9-39A8-8C4C-B528-F7550111B0A9}" srcOrd="0" destOrd="0" presId="urn:microsoft.com/office/officeart/2005/8/layout/process2"/>
    <dgm:cxn modelId="{5516DD5E-D893-7B4B-93F6-8298AD4A1DEB}" type="presParOf" srcId="{0F81CC3D-D76C-4B4A-9468-5767638A7BEE}" destId="{33DFDC05-F325-E043-8AA1-23575BED83DF}" srcOrd="0" destOrd="0" presId="urn:microsoft.com/office/officeart/2005/8/layout/process2"/>
    <dgm:cxn modelId="{2A804663-9283-5E42-B575-FED06CEEBF97}" type="presParOf" srcId="{0F81CC3D-D76C-4B4A-9468-5767638A7BEE}" destId="{22EBF603-E1CE-CE4F-B5CF-1890736D58E1}" srcOrd="1" destOrd="0" presId="urn:microsoft.com/office/officeart/2005/8/layout/process2"/>
    <dgm:cxn modelId="{E2533C5D-9035-EC49-BB08-F76682CFBB63}" type="presParOf" srcId="{22EBF603-E1CE-CE4F-B5CF-1890736D58E1}" destId="{79B9550B-9C96-374E-B0AC-3BF54E21C3F9}" srcOrd="0" destOrd="0" presId="urn:microsoft.com/office/officeart/2005/8/layout/process2"/>
    <dgm:cxn modelId="{F21E973C-0C5A-804C-916A-9C26DDDECCA9}" type="presParOf" srcId="{0F81CC3D-D76C-4B4A-9468-5767638A7BEE}" destId="{C35603ED-5F73-6D40-8502-FA6C35517CEB}" srcOrd="2" destOrd="0" presId="urn:microsoft.com/office/officeart/2005/8/layout/process2"/>
    <dgm:cxn modelId="{5EE7BF97-8FC1-034D-88B1-A55004270D79}" type="presParOf" srcId="{0F81CC3D-D76C-4B4A-9468-5767638A7BEE}" destId="{7305F200-1394-FA42-9A0B-D468F025DD52}" srcOrd="3" destOrd="0" presId="urn:microsoft.com/office/officeart/2005/8/layout/process2"/>
    <dgm:cxn modelId="{FDADB5F4-34CB-844F-8420-C66792B53196}" type="presParOf" srcId="{7305F200-1394-FA42-9A0B-D468F025DD52}" destId="{1E439D7E-6CBC-5F47-9307-E5B5754B761E}" srcOrd="0" destOrd="0" presId="urn:microsoft.com/office/officeart/2005/8/layout/process2"/>
    <dgm:cxn modelId="{EC95F809-9F6D-CB4E-83F0-53579B89DD2A}" type="presParOf" srcId="{0F81CC3D-D76C-4B4A-9468-5767638A7BEE}" destId="{59DDEFB9-39A8-8C4C-B528-F7550111B0A9}" srcOrd="4" destOrd="0" presId="urn:microsoft.com/office/officeart/2005/8/layout/process2"/>
    <dgm:cxn modelId="{5813541C-7D92-DE4C-9BB0-B1FCF50F6BFA}" type="presParOf" srcId="{0F81CC3D-D76C-4B4A-9468-5767638A7BEE}" destId="{BDBCC4F4-21E3-4A43-BADC-D70880888AAB}" srcOrd="5" destOrd="0" presId="urn:microsoft.com/office/officeart/2005/8/layout/process2"/>
    <dgm:cxn modelId="{C9E04521-226D-CE47-AF97-733C9AC3B294}" type="presParOf" srcId="{BDBCC4F4-21E3-4A43-BADC-D70880888AAB}" destId="{8D97EFD4-05AD-E343-A9B5-0317E1A5A80A}" srcOrd="0" destOrd="0" presId="urn:microsoft.com/office/officeart/2005/8/layout/process2"/>
    <dgm:cxn modelId="{81F3F7B5-049F-1A43-95C7-7DEE6A238864}" type="presParOf" srcId="{0F81CC3D-D76C-4B4A-9468-5767638A7BEE}" destId="{94D9D9E6-426B-B845-8CA7-202E16D9831D}" srcOrd="6" destOrd="0" presId="urn:microsoft.com/office/officeart/2005/8/layout/process2"/>
    <dgm:cxn modelId="{C78714C6-34BD-E54E-BA85-75A7BC038773}" type="presParOf" srcId="{0F81CC3D-D76C-4B4A-9468-5767638A7BEE}" destId="{48477E51-74AA-6A49-AEFD-ED29EE29A413}" srcOrd="7" destOrd="0" presId="urn:microsoft.com/office/officeart/2005/8/layout/process2"/>
    <dgm:cxn modelId="{206D5414-1FE7-2148-B9DF-66C139AA4840}" type="presParOf" srcId="{48477E51-74AA-6A49-AEFD-ED29EE29A413}" destId="{BC4D2E37-2013-184D-BB5B-AD6BC81EBCE5}" srcOrd="0" destOrd="0" presId="urn:microsoft.com/office/officeart/2005/8/layout/process2"/>
    <dgm:cxn modelId="{559A7CF6-56AE-484B-8852-DFC33BB8A885}" type="presParOf" srcId="{0F81CC3D-D76C-4B4A-9468-5767638A7BEE}" destId="{D6079FC4-96A7-F748-A968-AFBEDC37E6EE}" srcOrd="8" destOrd="0" presId="urn:microsoft.com/office/officeart/2005/8/layout/process2"/>
  </dgm:cxnLst>
  <dgm:bg>
    <a:effect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89FA36B-28F9-584D-A44E-08724CD3A5A1}" type="doc">
      <dgm:prSet loTypeId="urn:microsoft.com/office/officeart/2005/8/layout/process2" loCatId="" qsTypeId="urn:microsoft.com/office/officeart/2005/8/quickstyle/simple1" qsCatId="simple" csTypeId="urn:microsoft.com/office/officeart/2005/8/colors/accent1_1" csCatId="accent1" phldr="1"/>
      <dgm:spPr/>
    </dgm:pt>
    <dgm:pt modelId="{FBE20EC1-D289-224D-A4D7-20A0E1F2ED0B}">
      <dgm:prSet phldrT="[Text]" custT="1"/>
      <dgm:spPr>
        <a:blipFill rotWithShape="0">
          <a:blip xmlns:r="http://schemas.openxmlformats.org/officeDocument/2006/relationships" r:embed="rId1"/>
          <a:stretch>
            <a:fillRect t="-2609" b="-31304"/>
          </a:stretch>
        </a:blipFill>
      </dgm:spPr>
      <dgm:t>
        <a:bodyPr/>
        <a:lstStyle/>
        <a:p>
          <a:r>
            <a:rPr lang="en-US">
              <a:noFill/>
            </a:rPr>
            <a:t> </a:t>
          </a:r>
        </a:p>
      </dgm:t>
    </dgm:pt>
    <dgm:pt modelId="{492FFF05-D10C-D247-8549-401DE98DA7CD}" type="parTrans" cxnId="{8B7B81CA-5C07-094F-A496-8FFE613D6C91}">
      <dgm:prSet/>
      <dgm:spPr/>
      <dgm:t>
        <a:bodyPr/>
        <a:lstStyle/>
        <a:p>
          <a:endParaRPr lang="en-US" sz="1400"/>
        </a:p>
      </dgm:t>
    </dgm:pt>
    <dgm:pt modelId="{4D0C2A07-054A-4144-886A-91D869C2981D}" type="sibTrans" cxnId="{8B7B81CA-5C07-094F-A496-8FFE613D6C91}">
      <dgm:prSet custT="1"/>
      <dgm:spPr/>
      <dgm:t>
        <a:bodyPr/>
        <a:lstStyle/>
        <a:p>
          <a:endParaRPr lang="en-US" sz="1400"/>
        </a:p>
      </dgm:t>
    </dgm:pt>
    <dgm:pt modelId="{67255EF2-1874-2743-8AA4-24F87D3E6AE3}">
      <dgm:prSet phldrT="[Text]" custT="1"/>
      <dgm:spPr/>
      <dgm:t>
        <a:bodyPr/>
        <a:lstStyle/>
        <a:p>
          <a:r>
            <a:rPr lang="en-US" sz="1400" dirty="0" smtClean="0"/>
            <a:t>Hidden Layer 1</a:t>
          </a:r>
        </a:p>
        <a:p>
          <a:r>
            <a:rPr lang="en-US" sz="1400" dirty="0" smtClean="0"/>
            <a:t>128 Neurons with </a:t>
          </a:r>
          <a:r>
            <a:rPr lang="en-US" sz="1400" dirty="0" err="1" smtClean="0"/>
            <a:t>ReLU</a:t>
          </a:r>
          <a:r>
            <a:rPr lang="en-US" sz="1400" dirty="0" smtClean="0"/>
            <a:t> activation</a:t>
          </a:r>
          <a:endParaRPr lang="en-US" sz="1400" dirty="0"/>
        </a:p>
      </dgm:t>
    </dgm:pt>
    <dgm:pt modelId="{C8BB4692-7DDA-9248-B4B1-7A9F92E0D714}" type="parTrans" cxnId="{F30FF068-7C81-7240-BBBA-F5A7F7D1BF48}">
      <dgm:prSet/>
      <dgm:spPr/>
      <dgm:t>
        <a:bodyPr/>
        <a:lstStyle/>
        <a:p>
          <a:endParaRPr lang="en-US" sz="1400"/>
        </a:p>
      </dgm:t>
    </dgm:pt>
    <dgm:pt modelId="{1C775E4D-24D5-0948-84EA-9693BA462E69}" type="sibTrans" cxnId="{F30FF068-7C81-7240-BBBA-F5A7F7D1BF48}">
      <dgm:prSet custT="1"/>
      <dgm:spPr/>
      <dgm:t>
        <a:bodyPr/>
        <a:lstStyle/>
        <a:p>
          <a:endParaRPr lang="en-US" sz="1400"/>
        </a:p>
      </dgm:t>
    </dgm:pt>
    <dgm:pt modelId="{26D7C464-101E-1B4F-8B6E-F23A09933498}">
      <dgm:prSet phldrT="[Text]" custT="1"/>
      <dgm:spPr>
        <a:blipFill rotWithShape="0">
          <a:blip xmlns:r="http://schemas.openxmlformats.org/officeDocument/2006/relationships" r:embed="rId2"/>
          <a:stretch>
            <a:fillRect t="-1739"/>
          </a:stretch>
        </a:blipFill>
      </dgm:spPr>
      <dgm:t>
        <a:bodyPr/>
        <a:lstStyle/>
        <a:p>
          <a:r>
            <a:rPr lang="en-US">
              <a:noFill/>
            </a:rPr>
            <a:t> </a:t>
          </a:r>
        </a:p>
      </dgm:t>
    </dgm:pt>
    <dgm:pt modelId="{0F3CDCEB-D150-3A42-B359-3DE26DC6115F}" type="parTrans" cxnId="{3EEDAFDD-E2D1-AF4F-A003-3EC735B80D99}">
      <dgm:prSet/>
      <dgm:spPr/>
      <dgm:t>
        <a:bodyPr/>
        <a:lstStyle/>
        <a:p>
          <a:endParaRPr lang="en-US" sz="1400"/>
        </a:p>
      </dgm:t>
    </dgm:pt>
    <dgm:pt modelId="{1EB4E648-462B-A74D-8FE4-73DA36FD1F22}" type="sibTrans" cxnId="{3EEDAFDD-E2D1-AF4F-A003-3EC735B80D99}">
      <dgm:prSet/>
      <dgm:spPr/>
      <dgm:t>
        <a:bodyPr/>
        <a:lstStyle/>
        <a:p>
          <a:endParaRPr lang="en-US" sz="1400"/>
        </a:p>
      </dgm:t>
    </dgm:pt>
    <dgm:pt modelId="{63B84CD1-0B7D-954B-AD54-2B7DB2AEBFDE}">
      <dgm:prSet custT="1"/>
      <dgm:spPr/>
      <dgm:t>
        <a:bodyPr/>
        <a:lstStyle/>
        <a:p>
          <a:r>
            <a:rPr lang="en-US" sz="1400" dirty="0" smtClean="0"/>
            <a:t>Hidden Layer 2 </a:t>
          </a:r>
        </a:p>
        <a:p>
          <a:r>
            <a:rPr lang="en-US" sz="1400" dirty="0" smtClean="0"/>
            <a:t>64 Neurons with </a:t>
          </a:r>
          <a:r>
            <a:rPr lang="en-US" sz="1400" dirty="0" err="1" smtClean="0"/>
            <a:t>ReLU</a:t>
          </a:r>
          <a:r>
            <a:rPr lang="en-US" sz="1400" dirty="0" smtClean="0"/>
            <a:t> activation</a:t>
          </a:r>
          <a:endParaRPr lang="en-US" sz="1400" dirty="0"/>
        </a:p>
      </dgm:t>
    </dgm:pt>
    <dgm:pt modelId="{4C1FA39E-37D4-4C4E-9DA9-42A5CDBCED21}" type="parTrans" cxnId="{0B875224-CC20-3843-9C7D-9551C8269F42}">
      <dgm:prSet/>
      <dgm:spPr/>
      <dgm:t>
        <a:bodyPr/>
        <a:lstStyle/>
        <a:p>
          <a:endParaRPr lang="en-US" sz="1400"/>
        </a:p>
      </dgm:t>
    </dgm:pt>
    <dgm:pt modelId="{42C1453B-6FAC-2C4E-AEDA-829D0A9E4C59}" type="sibTrans" cxnId="{0B875224-CC20-3843-9C7D-9551C8269F42}">
      <dgm:prSet custT="1"/>
      <dgm:spPr/>
      <dgm:t>
        <a:bodyPr/>
        <a:lstStyle/>
        <a:p>
          <a:endParaRPr lang="en-US" sz="1400"/>
        </a:p>
      </dgm:t>
    </dgm:pt>
    <dgm:pt modelId="{BE6752C4-A6CF-5145-B632-DB09AA92D5A4}">
      <dgm:prSet custT="1"/>
      <dgm:spPr/>
      <dgm:t>
        <a:bodyPr/>
        <a:lstStyle/>
        <a:p>
          <a:r>
            <a:rPr lang="en-US" sz="1400" dirty="0" smtClean="0"/>
            <a:t>Hidden Layer 3</a:t>
          </a:r>
        </a:p>
        <a:p>
          <a:r>
            <a:rPr lang="en-US" sz="1400" dirty="0" smtClean="0"/>
            <a:t>16 Neurons with </a:t>
          </a:r>
          <a:r>
            <a:rPr lang="en-US" sz="1400" dirty="0" err="1" smtClean="0"/>
            <a:t>ReLU</a:t>
          </a:r>
          <a:r>
            <a:rPr lang="en-US" sz="1400" dirty="0" smtClean="0"/>
            <a:t> activation</a:t>
          </a:r>
          <a:endParaRPr lang="en-US" sz="1400" dirty="0"/>
        </a:p>
      </dgm:t>
    </dgm:pt>
    <dgm:pt modelId="{75C6FCDD-6D31-0944-ABBF-ED8DE9C1575F}" type="parTrans" cxnId="{3C0B81F7-8712-E44D-8363-A0219038F99B}">
      <dgm:prSet/>
      <dgm:spPr/>
      <dgm:t>
        <a:bodyPr/>
        <a:lstStyle/>
        <a:p>
          <a:endParaRPr lang="en-US" sz="1400"/>
        </a:p>
      </dgm:t>
    </dgm:pt>
    <dgm:pt modelId="{38691923-E239-8D42-A9C4-4AF7D5039D07}" type="sibTrans" cxnId="{3C0B81F7-8712-E44D-8363-A0219038F99B}">
      <dgm:prSet custT="1"/>
      <dgm:spPr/>
      <dgm:t>
        <a:bodyPr/>
        <a:lstStyle/>
        <a:p>
          <a:endParaRPr lang="en-US" sz="1400"/>
        </a:p>
      </dgm:t>
    </dgm:pt>
    <dgm:pt modelId="{0F81CC3D-D76C-4B4A-9468-5767638A7BEE}" type="pres">
      <dgm:prSet presAssocID="{B89FA36B-28F9-584D-A44E-08724CD3A5A1}" presName="linearFlow" presStyleCnt="0">
        <dgm:presLayoutVars>
          <dgm:resizeHandles val="exact"/>
        </dgm:presLayoutVars>
      </dgm:prSet>
      <dgm:spPr/>
    </dgm:pt>
    <dgm:pt modelId="{33DFDC05-F325-E043-8AA1-23575BED83DF}" type="pres">
      <dgm:prSet presAssocID="{FBE20EC1-D289-224D-A4D7-20A0E1F2ED0B}" presName="node" presStyleLbl="node1" presStyleIdx="0" presStyleCnt="5">
        <dgm:presLayoutVars>
          <dgm:bulletEnabled val="1"/>
        </dgm:presLayoutVars>
      </dgm:prSet>
      <dgm:spPr/>
      <dgm:t>
        <a:bodyPr/>
        <a:lstStyle/>
        <a:p>
          <a:endParaRPr lang="en-US"/>
        </a:p>
      </dgm:t>
    </dgm:pt>
    <dgm:pt modelId="{22EBF603-E1CE-CE4F-B5CF-1890736D58E1}" type="pres">
      <dgm:prSet presAssocID="{4D0C2A07-054A-4144-886A-91D869C2981D}" presName="sibTrans" presStyleLbl="sibTrans2D1" presStyleIdx="0" presStyleCnt="4"/>
      <dgm:spPr/>
      <dgm:t>
        <a:bodyPr/>
        <a:lstStyle/>
        <a:p>
          <a:endParaRPr lang="en-US"/>
        </a:p>
      </dgm:t>
    </dgm:pt>
    <dgm:pt modelId="{79B9550B-9C96-374E-B0AC-3BF54E21C3F9}" type="pres">
      <dgm:prSet presAssocID="{4D0C2A07-054A-4144-886A-91D869C2981D}" presName="connectorText" presStyleLbl="sibTrans2D1" presStyleIdx="0" presStyleCnt="4"/>
      <dgm:spPr/>
      <dgm:t>
        <a:bodyPr/>
        <a:lstStyle/>
        <a:p>
          <a:endParaRPr lang="en-US"/>
        </a:p>
      </dgm:t>
    </dgm:pt>
    <dgm:pt modelId="{C35603ED-5F73-6D40-8502-FA6C35517CEB}" type="pres">
      <dgm:prSet presAssocID="{67255EF2-1874-2743-8AA4-24F87D3E6AE3}" presName="node" presStyleLbl="node1" presStyleIdx="1" presStyleCnt="5">
        <dgm:presLayoutVars>
          <dgm:bulletEnabled val="1"/>
        </dgm:presLayoutVars>
      </dgm:prSet>
      <dgm:spPr/>
      <dgm:t>
        <a:bodyPr/>
        <a:lstStyle/>
        <a:p>
          <a:endParaRPr lang="en-US"/>
        </a:p>
      </dgm:t>
    </dgm:pt>
    <dgm:pt modelId="{7305F200-1394-FA42-9A0B-D468F025DD52}" type="pres">
      <dgm:prSet presAssocID="{1C775E4D-24D5-0948-84EA-9693BA462E69}" presName="sibTrans" presStyleLbl="sibTrans2D1" presStyleIdx="1" presStyleCnt="4"/>
      <dgm:spPr/>
      <dgm:t>
        <a:bodyPr/>
        <a:lstStyle/>
        <a:p>
          <a:endParaRPr lang="en-US"/>
        </a:p>
      </dgm:t>
    </dgm:pt>
    <dgm:pt modelId="{1E439D7E-6CBC-5F47-9307-E5B5754B761E}" type="pres">
      <dgm:prSet presAssocID="{1C775E4D-24D5-0948-84EA-9693BA462E69}" presName="connectorText" presStyleLbl="sibTrans2D1" presStyleIdx="1" presStyleCnt="4"/>
      <dgm:spPr/>
      <dgm:t>
        <a:bodyPr/>
        <a:lstStyle/>
        <a:p>
          <a:endParaRPr lang="en-US"/>
        </a:p>
      </dgm:t>
    </dgm:pt>
    <dgm:pt modelId="{59DDEFB9-39A8-8C4C-B528-F7550111B0A9}" type="pres">
      <dgm:prSet presAssocID="{63B84CD1-0B7D-954B-AD54-2B7DB2AEBFDE}" presName="node" presStyleLbl="node1" presStyleIdx="2" presStyleCnt="5">
        <dgm:presLayoutVars>
          <dgm:bulletEnabled val="1"/>
        </dgm:presLayoutVars>
      </dgm:prSet>
      <dgm:spPr/>
      <dgm:t>
        <a:bodyPr/>
        <a:lstStyle/>
        <a:p>
          <a:endParaRPr lang="en-US"/>
        </a:p>
      </dgm:t>
    </dgm:pt>
    <dgm:pt modelId="{BDBCC4F4-21E3-4A43-BADC-D70880888AAB}" type="pres">
      <dgm:prSet presAssocID="{42C1453B-6FAC-2C4E-AEDA-829D0A9E4C59}" presName="sibTrans" presStyleLbl="sibTrans2D1" presStyleIdx="2" presStyleCnt="4"/>
      <dgm:spPr/>
      <dgm:t>
        <a:bodyPr/>
        <a:lstStyle/>
        <a:p>
          <a:endParaRPr lang="en-US"/>
        </a:p>
      </dgm:t>
    </dgm:pt>
    <dgm:pt modelId="{8D97EFD4-05AD-E343-A9B5-0317E1A5A80A}" type="pres">
      <dgm:prSet presAssocID="{42C1453B-6FAC-2C4E-AEDA-829D0A9E4C59}" presName="connectorText" presStyleLbl="sibTrans2D1" presStyleIdx="2" presStyleCnt="4"/>
      <dgm:spPr/>
      <dgm:t>
        <a:bodyPr/>
        <a:lstStyle/>
        <a:p>
          <a:endParaRPr lang="en-US"/>
        </a:p>
      </dgm:t>
    </dgm:pt>
    <dgm:pt modelId="{94D9D9E6-426B-B845-8CA7-202E16D9831D}" type="pres">
      <dgm:prSet presAssocID="{BE6752C4-A6CF-5145-B632-DB09AA92D5A4}" presName="node" presStyleLbl="node1" presStyleIdx="3" presStyleCnt="5">
        <dgm:presLayoutVars>
          <dgm:bulletEnabled val="1"/>
        </dgm:presLayoutVars>
      </dgm:prSet>
      <dgm:spPr/>
      <dgm:t>
        <a:bodyPr/>
        <a:lstStyle/>
        <a:p>
          <a:endParaRPr lang="en-US"/>
        </a:p>
      </dgm:t>
    </dgm:pt>
    <dgm:pt modelId="{48477E51-74AA-6A49-AEFD-ED29EE29A413}" type="pres">
      <dgm:prSet presAssocID="{38691923-E239-8D42-A9C4-4AF7D5039D07}" presName="sibTrans" presStyleLbl="sibTrans2D1" presStyleIdx="3" presStyleCnt="4"/>
      <dgm:spPr/>
      <dgm:t>
        <a:bodyPr/>
        <a:lstStyle/>
        <a:p>
          <a:endParaRPr lang="en-US"/>
        </a:p>
      </dgm:t>
    </dgm:pt>
    <dgm:pt modelId="{BC4D2E37-2013-184D-BB5B-AD6BC81EBCE5}" type="pres">
      <dgm:prSet presAssocID="{38691923-E239-8D42-A9C4-4AF7D5039D07}" presName="connectorText" presStyleLbl="sibTrans2D1" presStyleIdx="3" presStyleCnt="4"/>
      <dgm:spPr/>
      <dgm:t>
        <a:bodyPr/>
        <a:lstStyle/>
        <a:p>
          <a:endParaRPr lang="en-US"/>
        </a:p>
      </dgm:t>
    </dgm:pt>
    <dgm:pt modelId="{D6079FC4-96A7-F748-A968-AFBEDC37E6EE}" type="pres">
      <dgm:prSet presAssocID="{26D7C464-101E-1B4F-8B6E-F23A09933498}" presName="node" presStyleLbl="node1" presStyleIdx="4" presStyleCnt="5">
        <dgm:presLayoutVars>
          <dgm:bulletEnabled val="1"/>
        </dgm:presLayoutVars>
      </dgm:prSet>
      <dgm:spPr/>
      <dgm:t>
        <a:bodyPr/>
        <a:lstStyle/>
        <a:p>
          <a:endParaRPr lang="en-US"/>
        </a:p>
      </dgm:t>
    </dgm:pt>
  </dgm:ptLst>
  <dgm:cxnLst>
    <dgm:cxn modelId="{045717CB-9569-CD40-B798-169606B31221}" type="presOf" srcId="{38691923-E239-8D42-A9C4-4AF7D5039D07}" destId="{BC4D2E37-2013-184D-BB5B-AD6BC81EBCE5}" srcOrd="1" destOrd="0" presId="urn:microsoft.com/office/officeart/2005/8/layout/process2"/>
    <dgm:cxn modelId="{29FF4E18-5E4E-1445-9DDB-3908595CDDCC}" type="presOf" srcId="{4D0C2A07-054A-4144-886A-91D869C2981D}" destId="{22EBF603-E1CE-CE4F-B5CF-1890736D58E1}" srcOrd="0" destOrd="0" presId="urn:microsoft.com/office/officeart/2005/8/layout/process2"/>
    <dgm:cxn modelId="{7C9BC322-C983-9044-B6B9-5400C3180FED}" type="presOf" srcId="{26D7C464-101E-1B4F-8B6E-F23A09933498}" destId="{D6079FC4-96A7-F748-A968-AFBEDC37E6EE}" srcOrd="0" destOrd="0" presId="urn:microsoft.com/office/officeart/2005/8/layout/process2"/>
    <dgm:cxn modelId="{B93EF3AF-4707-0F42-809B-1D661B30EEB2}" type="presOf" srcId="{1C775E4D-24D5-0948-84EA-9693BA462E69}" destId="{1E439D7E-6CBC-5F47-9307-E5B5754B761E}" srcOrd="1" destOrd="0" presId="urn:microsoft.com/office/officeart/2005/8/layout/process2"/>
    <dgm:cxn modelId="{E7D20377-A2E7-4540-B802-E23A1FE52CB9}" type="presOf" srcId="{67255EF2-1874-2743-8AA4-24F87D3E6AE3}" destId="{C35603ED-5F73-6D40-8502-FA6C35517CEB}" srcOrd="0" destOrd="0" presId="urn:microsoft.com/office/officeart/2005/8/layout/process2"/>
    <dgm:cxn modelId="{047A69C2-D2B6-C341-BDC8-11E55135CD86}" type="presOf" srcId="{B89FA36B-28F9-584D-A44E-08724CD3A5A1}" destId="{0F81CC3D-D76C-4B4A-9468-5767638A7BEE}" srcOrd="0" destOrd="0" presId="urn:microsoft.com/office/officeart/2005/8/layout/process2"/>
    <dgm:cxn modelId="{8B7B81CA-5C07-094F-A496-8FFE613D6C91}" srcId="{B89FA36B-28F9-584D-A44E-08724CD3A5A1}" destId="{FBE20EC1-D289-224D-A4D7-20A0E1F2ED0B}" srcOrd="0" destOrd="0" parTransId="{492FFF05-D10C-D247-8549-401DE98DA7CD}" sibTransId="{4D0C2A07-054A-4144-886A-91D869C2981D}"/>
    <dgm:cxn modelId="{F30FF068-7C81-7240-BBBA-F5A7F7D1BF48}" srcId="{B89FA36B-28F9-584D-A44E-08724CD3A5A1}" destId="{67255EF2-1874-2743-8AA4-24F87D3E6AE3}" srcOrd="1" destOrd="0" parTransId="{C8BB4692-7DDA-9248-B4B1-7A9F92E0D714}" sibTransId="{1C775E4D-24D5-0948-84EA-9693BA462E69}"/>
    <dgm:cxn modelId="{72E3F7AF-BCA6-E442-93EB-6878641E7507}" type="presOf" srcId="{4D0C2A07-054A-4144-886A-91D869C2981D}" destId="{79B9550B-9C96-374E-B0AC-3BF54E21C3F9}" srcOrd="1" destOrd="0" presId="urn:microsoft.com/office/officeart/2005/8/layout/process2"/>
    <dgm:cxn modelId="{3EEDAFDD-E2D1-AF4F-A003-3EC735B80D99}" srcId="{B89FA36B-28F9-584D-A44E-08724CD3A5A1}" destId="{26D7C464-101E-1B4F-8B6E-F23A09933498}" srcOrd="4" destOrd="0" parTransId="{0F3CDCEB-D150-3A42-B359-3DE26DC6115F}" sibTransId="{1EB4E648-462B-A74D-8FE4-73DA36FD1F22}"/>
    <dgm:cxn modelId="{0B875224-CC20-3843-9C7D-9551C8269F42}" srcId="{B89FA36B-28F9-584D-A44E-08724CD3A5A1}" destId="{63B84CD1-0B7D-954B-AD54-2B7DB2AEBFDE}" srcOrd="2" destOrd="0" parTransId="{4C1FA39E-37D4-4C4E-9DA9-42A5CDBCED21}" sibTransId="{42C1453B-6FAC-2C4E-AEDA-829D0A9E4C59}"/>
    <dgm:cxn modelId="{75576904-CDE9-FB42-8ABF-6033B26729A4}" type="presOf" srcId="{38691923-E239-8D42-A9C4-4AF7D5039D07}" destId="{48477E51-74AA-6A49-AEFD-ED29EE29A413}" srcOrd="0" destOrd="0" presId="urn:microsoft.com/office/officeart/2005/8/layout/process2"/>
    <dgm:cxn modelId="{3C0B81F7-8712-E44D-8363-A0219038F99B}" srcId="{B89FA36B-28F9-584D-A44E-08724CD3A5A1}" destId="{BE6752C4-A6CF-5145-B632-DB09AA92D5A4}" srcOrd="3" destOrd="0" parTransId="{75C6FCDD-6D31-0944-ABBF-ED8DE9C1575F}" sibTransId="{38691923-E239-8D42-A9C4-4AF7D5039D07}"/>
    <dgm:cxn modelId="{3509F37E-9081-3240-8C84-1556481F133D}" type="presOf" srcId="{42C1453B-6FAC-2C4E-AEDA-829D0A9E4C59}" destId="{BDBCC4F4-21E3-4A43-BADC-D70880888AAB}" srcOrd="0" destOrd="0" presId="urn:microsoft.com/office/officeart/2005/8/layout/process2"/>
    <dgm:cxn modelId="{5CA4153F-B256-B441-BF03-152F7758BB98}" type="presOf" srcId="{BE6752C4-A6CF-5145-B632-DB09AA92D5A4}" destId="{94D9D9E6-426B-B845-8CA7-202E16D9831D}" srcOrd="0" destOrd="0" presId="urn:microsoft.com/office/officeart/2005/8/layout/process2"/>
    <dgm:cxn modelId="{0BFB973F-AFB3-9B4A-89D5-8571E6F1EA41}" type="presOf" srcId="{42C1453B-6FAC-2C4E-AEDA-829D0A9E4C59}" destId="{8D97EFD4-05AD-E343-A9B5-0317E1A5A80A}" srcOrd="1" destOrd="0" presId="urn:microsoft.com/office/officeart/2005/8/layout/process2"/>
    <dgm:cxn modelId="{8FEF1FC9-5F71-3444-BDBD-D488A3A54A1F}" type="presOf" srcId="{FBE20EC1-D289-224D-A4D7-20A0E1F2ED0B}" destId="{33DFDC05-F325-E043-8AA1-23575BED83DF}" srcOrd="0" destOrd="0" presId="urn:microsoft.com/office/officeart/2005/8/layout/process2"/>
    <dgm:cxn modelId="{0B993E19-495A-2749-9E13-6762C26343F2}" type="presOf" srcId="{1C775E4D-24D5-0948-84EA-9693BA462E69}" destId="{7305F200-1394-FA42-9A0B-D468F025DD52}" srcOrd="0" destOrd="0" presId="urn:microsoft.com/office/officeart/2005/8/layout/process2"/>
    <dgm:cxn modelId="{2E2AB122-3F00-9B4A-B3C6-378672EFE427}" type="presOf" srcId="{63B84CD1-0B7D-954B-AD54-2B7DB2AEBFDE}" destId="{59DDEFB9-39A8-8C4C-B528-F7550111B0A9}" srcOrd="0" destOrd="0" presId="urn:microsoft.com/office/officeart/2005/8/layout/process2"/>
    <dgm:cxn modelId="{5516DD5E-D893-7B4B-93F6-8298AD4A1DEB}" type="presParOf" srcId="{0F81CC3D-D76C-4B4A-9468-5767638A7BEE}" destId="{33DFDC05-F325-E043-8AA1-23575BED83DF}" srcOrd="0" destOrd="0" presId="urn:microsoft.com/office/officeart/2005/8/layout/process2"/>
    <dgm:cxn modelId="{2A804663-9283-5E42-B575-FED06CEEBF97}" type="presParOf" srcId="{0F81CC3D-D76C-4B4A-9468-5767638A7BEE}" destId="{22EBF603-E1CE-CE4F-B5CF-1890736D58E1}" srcOrd="1" destOrd="0" presId="urn:microsoft.com/office/officeart/2005/8/layout/process2"/>
    <dgm:cxn modelId="{E2533C5D-9035-EC49-BB08-F76682CFBB63}" type="presParOf" srcId="{22EBF603-E1CE-CE4F-B5CF-1890736D58E1}" destId="{79B9550B-9C96-374E-B0AC-3BF54E21C3F9}" srcOrd="0" destOrd="0" presId="urn:microsoft.com/office/officeart/2005/8/layout/process2"/>
    <dgm:cxn modelId="{F21E973C-0C5A-804C-916A-9C26DDDECCA9}" type="presParOf" srcId="{0F81CC3D-D76C-4B4A-9468-5767638A7BEE}" destId="{C35603ED-5F73-6D40-8502-FA6C35517CEB}" srcOrd="2" destOrd="0" presId="urn:microsoft.com/office/officeart/2005/8/layout/process2"/>
    <dgm:cxn modelId="{5EE7BF97-8FC1-034D-88B1-A55004270D79}" type="presParOf" srcId="{0F81CC3D-D76C-4B4A-9468-5767638A7BEE}" destId="{7305F200-1394-FA42-9A0B-D468F025DD52}" srcOrd="3" destOrd="0" presId="urn:microsoft.com/office/officeart/2005/8/layout/process2"/>
    <dgm:cxn modelId="{FDADB5F4-34CB-844F-8420-C66792B53196}" type="presParOf" srcId="{7305F200-1394-FA42-9A0B-D468F025DD52}" destId="{1E439D7E-6CBC-5F47-9307-E5B5754B761E}" srcOrd="0" destOrd="0" presId="urn:microsoft.com/office/officeart/2005/8/layout/process2"/>
    <dgm:cxn modelId="{EC95F809-9F6D-CB4E-83F0-53579B89DD2A}" type="presParOf" srcId="{0F81CC3D-D76C-4B4A-9468-5767638A7BEE}" destId="{59DDEFB9-39A8-8C4C-B528-F7550111B0A9}" srcOrd="4" destOrd="0" presId="urn:microsoft.com/office/officeart/2005/8/layout/process2"/>
    <dgm:cxn modelId="{5813541C-7D92-DE4C-9BB0-B1FCF50F6BFA}" type="presParOf" srcId="{0F81CC3D-D76C-4B4A-9468-5767638A7BEE}" destId="{BDBCC4F4-21E3-4A43-BADC-D70880888AAB}" srcOrd="5" destOrd="0" presId="urn:microsoft.com/office/officeart/2005/8/layout/process2"/>
    <dgm:cxn modelId="{C9E04521-226D-CE47-AF97-733C9AC3B294}" type="presParOf" srcId="{BDBCC4F4-21E3-4A43-BADC-D70880888AAB}" destId="{8D97EFD4-05AD-E343-A9B5-0317E1A5A80A}" srcOrd="0" destOrd="0" presId="urn:microsoft.com/office/officeart/2005/8/layout/process2"/>
    <dgm:cxn modelId="{81F3F7B5-049F-1A43-95C7-7DEE6A238864}" type="presParOf" srcId="{0F81CC3D-D76C-4B4A-9468-5767638A7BEE}" destId="{94D9D9E6-426B-B845-8CA7-202E16D9831D}" srcOrd="6" destOrd="0" presId="urn:microsoft.com/office/officeart/2005/8/layout/process2"/>
    <dgm:cxn modelId="{C78714C6-34BD-E54E-BA85-75A7BC038773}" type="presParOf" srcId="{0F81CC3D-D76C-4B4A-9468-5767638A7BEE}" destId="{48477E51-74AA-6A49-AEFD-ED29EE29A413}" srcOrd="7" destOrd="0" presId="urn:microsoft.com/office/officeart/2005/8/layout/process2"/>
    <dgm:cxn modelId="{206D5414-1FE7-2148-B9DF-66C139AA4840}" type="presParOf" srcId="{48477E51-74AA-6A49-AEFD-ED29EE29A413}" destId="{BC4D2E37-2013-184D-BB5B-AD6BC81EBCE5}" srcOrd="0" destOrd="0" presId="urn:microsoft.com/office/officeart/2005/8/layout/process2"/>
    <dgm:cxn modelId="{559A7CF6-56AE-484B-8852-DFC33BB8A885}" type="presParOf" srcId="{0F81CC3D-D76C-4B4A-9468-5767638A7BEE}" destId="{D6079FC4-96A7-F748-A968-AFBEDC37E6EE}" srcOrd="8" destOrd="0" presId="urn:microsoft.com/office/officeart/2005/8/layout/process2"/>
  </dgm:cxnLst>
  <dgm:bg>
    <a:effect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FDC05-F325-E043-8AA1-23575BED83DF}">
      <dsp:nvSpPr>
        <dsp:cNvPr id="0" name=""/>
        <dsp:cNvSpPr/>
      </dsp:nvSpPr>
      <dsp:spPr>
        <a:xfrm>
          <a:off x="1740983" y="2902"/>
          <a:ext cx="2621748" cy="67876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Input Layer</a:t>
          </a:r>
        </a:p>
        <a:p>
          <a:pPr lvl="0" algn="ctr" defTabSz="62230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sSub>
                  <m:sSubPr>
                    <m:ctrlPr>
                      <a:rPr lang="en-US" altLang="zh-CN" sz="1400" i="1" kern="1200" smtClean="0">
                        <a:latin typeface="Cambria Math" charset="0"/>
                      </a:rPr>
                    </m:ctrlPr>
                  </m:sSubPr>
                  <m:e>
                    <m:r>
                      <a:rPr lang="en-US" sz="1400" b="0" i="1" kern="1200" smtClean="0">
                        <a:latin typeface="Cambria Math" charset="0"/>
                      </a:rPr>
                      <m:t> </m:t>
                    </m:r>
                    <m:acc>
                      <m:accPr>
                        <m:chr m:val="̅"/>
                        <m:ctrlPr>
                          <a:rPr lang="en-US" altLang="zh-CN" sz="1400" i="1" kern="1200">
                            <a:latin typeface="Cambria Math" charset="0"/>
                          </a:rPr>
                        </m:ctrlPr>
                      </m:accPr>
                      <m:e>
                        <m:r>
                          <a:rPr lang="en-US" altLang="zh-CN" sz="1400" i="1" kern="1200">
                            <a:latin typeface="Cambria Math" charset="0"/>
                          </a:rPr>
                          <m:t>𝜙</m:t>
                        </m:r>
                        <m:r>
                          <a:rPr lang="en-US" altLang="zh-CN" sz="1400" b="0" i="1" kern="1200" smtClean="0">
                            <a:latin typeface="Cambria Math" charset="0"/>
                          </a:rPr>
                          <m:t> </m:t>
                        </m:r>
                      </m:e>
                    </m:acc>
                  </m:e>
                  <m:sub>
                    <m:r>
                      <a:rPr lang="en-US" altLang="zh-CN" sz="1400" i="1" kern="1200">
                        <a:latin typeface="Cambria Math" charset="0"/>
                      </a:rPr>
                      <m:t>𝑠</m:t>
                    </m:r>
                  </m:sub>
                </m:sSub>
                <m:r>
                  <a:rPr lang="en-US" altLang="zh-CN" sz="1400" i="1" kern="1200">
                    <a:latin typeface="Cambria Math" charset="0"/>
                  </a:rPr>
                  <m:t>, </m:t>
                </m:r>
                <m:sSub>
                  <m:sSubPr>
                    <m:ctrlPr>
                      <a:rPr lang="en-US" altLang="zh-CN" sz="1400" i="1" kern="1200">
                        <a:latin typeface="Cambria Math" charset="0"/>
                      </a:rPr>
                    </m:ctrlPr>
                  </m:sSubPr>
                  <m:e>
                    <m:acc>
                      <m:accPr>
                        <m:chr m:val="̃"/>
                        <m:ctrlPr>
                          <a:rPr lang="en-US" altLang="zh-CN" sz="1400" i="1" kern="1200">
                            <a:latin typeface="Cambria Math" charset="0"/>
                          </a:rPr>
                        </m:ctrlPr>
                      </m:accPr>
                      <m:e>
                        <m:r>
                          <a:rPr lang="en-US" altLang="zh-CN" sz="1400" i="1" kern="1200">
                            <a:latin typeface="Cambria Math" charset="0"/>
                          </a:rPr>
                          <m:t>𝑢</m:t>
                        </m:r>
                      </m:e>
                    </m:acc>
                  </m:e>
                  <m:sub>
                    <m:r>
                      <a:rPr lang="en-US" altLang="zh-CN" sz="1400" i="1" kern="1200">
                        <a:latin typeface="Cambria Math" charset="0"/>
                      </a:rPr>
                      <m:t>𝑠𝑙𝑖𝑝</m:t>
                    </m:r>
                    <m:r>
                      <a:rPr lang="en-US" altLang="zh-CN" sz="1400" b="0" i="1" kern="1200" smtClean="0">
                        <a:latin typeface="Cambria Math" charset="0"/>
                      </a:rPr>
                      <m:t>,</m:t>
                    </m:r>
                    <m:r>
                      <a:rPr lang="en-US" altLang="zh-CN" sz="1400" b="0" i="1" kern="1200" smtClean="0">
                        <a:latin typeface="Cambria Math" charset="0"/>
                      </a:rPr>
                      <m:t>𝑧</m:t>
                    </m:r>
                  </m:sub>
                </m:sSub>
                <m:r>
                  <a:rPr lang="en-US" altLang="zh-CN" sz="1400" kern="1200">
                    <a:latin typeface="Cambria Math" charset="0"/>
                  </a:rPr>
                  <m:t>, </m:t>
                </m:r>
                <m:r>
                  <a:rPr lang="en-US" altLang="zh-CN" sz="1400" kern="1200">
                    <a:latin typeface="Cambria Math" charset="0"/>
                  </a:rPr>
                  <m:t>𝛻</m:t>
                </m:r>
                <m:sSub>
                  <m:sSubPr>
                    <m:ctrlPr>
                      <a:rPr lang="en-US" altLang="zh-CN" sz="1400" i="1" kern="1200">
                        <a:latin typeface="Cambria Math" charset="0"/>
                      </a:rPr>
                    </m:ctrlPr>
                  </m:sSubPr>
                  <m:e>
                    <m:acc>
                      <m:accPr>
                        <m:chr m:val="̅"/>
                        <m:ctrlPr>
                          <a:rPr lang="en-US" altLang="zh-CN" sz="1400" i="1" kern="1200">
                            <a:latin typeface="Cambria Math" charset="0"/>
                          </a:rPr>
                        </m:ctrlPr>
                      </m:accPr>
                      <m:e>
                        <m:r>
                          <a:rPr lang="en-US" altLang="zh-CN" sz="1400" i="1" kern="1200">
                            <a:latin typeface="Cambria Math" charset="0"/>
                          </a:rPr>
                          <m:t>𝑃</m:t>
                        </m:r>
                      </m:e>
                    </m:acc>
                  </m:e>
                  <m:sub>
                    <m:r>
                      <a:rPr lang="en-US" altLang="zh-CN" sz="1400" i="1" kern="1200">
                        <a:latin typeface="Cambria Math" charset="0"/>
                      </a:rPr>
                      <m:t>𝑔</m:t>
                    </m:r>
                    <m:r>
                      <a:rPr lang="en-US" altLang="zh-CN" sz="1400" b="0" i="1" kern="1200" smtClean="0">
                        <a:latin typeface="Cambria Math" charset="0"/>
                      </a:rPr>
                      <m:t>,</m:t>
                    </m:r>
                    <m:r>
                      <a:rPr lang="en-US" altLang="zh-CN" sz="1400" b="0" i="1" kern="1200" smtClean="0">
                        <a:latin typeface="Cambria Math" charset="0"/>
                      </a:rPr>
                      <m:t>𝑧</m:t>
                    </m:r>
                  </m:sub>
                </m:sSub>
              </m:oMath>
            </m:oMathPara>
          </a14:m>
          <a:endParaRPr lang="en-US" sz="1400" kern="1200" dirty="0"/>
        </a:p>
      </dsp:txBody>
      <dsp:txXfrm>
        <a:off x="1760863" y="22782"/>
        <a:ext cx="2581988" cy="639009"/>
      </dsp:txXfrm>
    </dsp:sp>
    <dsp:sp modelId="{22EBF603-E1CE-CE4F-B5CF-1890736D58E1}">
      <dsp:nvSpPr>
        <dsp:cNvPr id="0" name=""/>
        <dsp:cNvSpPr/>
      </dsp:nvSpPr>
      <dsp:spPr>
        <a:xfrm rot="5400000">
          <a:off x="2924588" y="698642"/>
          <a:ext cx="254538" cy="3054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2960224" y="724096"/>
        <a:ext cx="183268" cy="178177"/>
      </dsp:txXfrm>
    </dsp:sp>
    <dsp:sp modelId="{C35603ED-5F73-6D40-8502-FA6C35517CEB}">
      <dsp:nvSpPr>
        <dsp:cNvPr id="0" name=""/>
        <dsp:cNvSpPr/>
      </dsp:nvSpPr>
      <dsp:spPr>
        <a:xfrm>
          <a:off x="1740983" y="1021057"/>
          <a:ext cx="2621748" cy="67876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Hidden Layer 1</a:t>
          </a:r>
        </a:p>
        <a:p>
          <a:pPr lvl="0" algn="ctr" defTabSz="622300">
            <a:lnSpc>
              <a:spcPct val="90000"/>
            </a:lnSpc>
            <a:spcBef>
              <a:spcPct val="0"/>
            </a:spcBef>
            <a:spcAft>
              <a:spcPct val="35000"/>
            </a:spcAft>
          </a:pPr>
          <a:r>
            <a:rPr lang="en-US" sz="1400" kern="1200" dirty="0" smtClean="0"/>
            <a:t>128 Neurons with </a:t>
          </a:r>
          <a:r>
            <a:rPr lang="en-US" sz="1400" kern="1200" dirty="0" err="1" smtClean="0"/>
            <a:t>ReLU</a:t>
          </a:r>
          <a:r>
            <a:rPr lang="en-US" sz="1400" kern="1200" dirty="0" smtClean="0"/>
            <a:t> activation</a:t>
          </a:r>
          <a:endParaRPr lang="en-US" sz="1400" kern="1200" dirty="0"/>
        </a:p>
      </dsp:txBody>
      <dsp:txXfrm>
        <a:off x="1760863" y="1040937"/>
        <a:ext cx="2581988" cy="639009"/>
      </dsp:txXfrm>
    </dsp:sp>
    <dsp:sp modelId="{7305F200-1394-FA42-9A0B-D468F025DD52}">
      <dsp:nvSpPr>
        <dsp:cNvPr id="0" name=""/>
        <dsp:cNvSpPr/>
      </dsp:nvSpPr>
      <dsp:spPr>
        <a:xfrm rot="5400000">
          <a:off x="2924588" y="1716796"/>
          <a:ext cx="254538" cy="3054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2960224" y="1742250"/>
        <a:ext cx="183268" cy="178177"/>
      </dsp:txXfrm>
    </dsp:sp>
    <dsp:sp modelId="{59DDEFB9-39A8-8C4C-B528-F7550111B0A9}">
      <dsp:nvSpPr>
        <dsp:cNvPr id="0" name=""/>
        <dsp:cNvSpPr/>
      </dsp:nvSpPr>
      <dsp:spPr>
        <a:xfrm>
          <a:off x="1740983" y="2039212"/>
          <a:ext cx="2621748" cy="67876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Hidden Layer 2 </a:t>
          </a:r>
        </a:p>
        <a:p>
          <a:pPr lvl="0" algn="ctr" defTabSz="622300">
            <a:lnSpc>
              <a:spcPct val="90000"/>
            </a:lnSpc>
            <a:spcBef>
              <a:spcPct val="0"/>
            </a:spcBef>
            <a:spcAft>
              <a:spcPct val="35000"/>
            </a:spcAft>
          </a:pPr>
          <a:r>
            <a:rPr lang="en-US" sz="1400" kern="1200" dirty="0" smtClean="0"/>
            <a:t>64 Neurons with </a:t>
          </a:r>
          <a:r>
            <a:rPr lang="en-US" sz="1400" kern="1200" dirty="0" err="1" smtClean="0"/>
            <a:t>ReLU</a:t>
          </a:r>
          <a:r>
            <a:rPr lang="en-US" sz="1400" kern="1200" dirty="0" smtClean="0"/>
            <a:t> activation</a:t>
          </a:r>
          <a:endParaRPr lang="en-US" sz="1400" kern="1200" dirty="0"/>
        </a:p>
      </dsp:txBody>
      <dsp:txXfrm>
        <a:off x="1760863" y="2059092"/>
        <a:ext cx="2581988" cy="639009"/>
      </dsp:txXfrm>
    </dsp:sp>
    <dsp:sp modelId="{BDBCC4F4-21E3-4A43-BADC-D70880888AAB}">
      <dsp:nvSpPr>
        <dsp:cNvPr id="0" name=""/>
        <dsp:cNvSpPr/>
      </dsp:nvSpPr>
      <dsp:spPr>
        <a:xfrm rot="5400000">
          <a:off x="2924588" y="2734951"/>
          <a:ext cx="254538" cy="3054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2960224" y="2760405"/>
        <a:ext cx="183268" cy="178177"/>
      </dsp:txXfrm>
    </dsp:sp>
    <dsp:sp modelId="{94D9D9E6-426B-B845-8CA7-202E16D9831D}">
      <dsp:nvSpPr>
        <dsp:cNvPr id="0" name=""/>
        <dsp:cNvSpPr/>
      </dsp:nvSpPr>
      <dsp:spPr>
        <a:xfrm>
          <a:off x="1740983" y="3057367"/>
          <a:ext cx="2621748" cy="67876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Hidden Layer 3</a:t>
          </a:r>
        </a:p>
        <a:p>
          <a:pPr lvl="0" algn="ctr" defTabSz="622300">
            <a:lnSpc>
              <a:spcPct val="90000"/>
            </a:lnSpc>
            <a:spcBef>
              <a:spcPct val="0"/>
            </a:spcBef>
            <a:spcAft>
              <a:spcPct val="35000"/>
            </a:spcAft>
          </a:pPr>
          <a:r>
            <a:rPr lang="en-US" sz="1400" kern="1200" dirty="0" smtClean="0"/>
            <a:t>16 Neurons with </a:t>
          </a:r>
          <a:r>
            <a:rPr lang="en-US" sz="1400" kern="1200" dirty="0" err="1" smtClean="0"/>
            <a:t>ReLU</a:t>
          </a:r>
          <a:r>
            <a:rPr lang="en-US" sz="1400" kern="1200" dirty="0" smtClean="0"/>
            <a:t> activation</a:t>
          </a:r>
          <a:endParaRPr lang="en-US" sz="1400" kern="1200" dirty="0"/>
        </a:p>
      </dsp:txBody>
      <dsp:txXfrm>
        <a:off x="1760863" y="3077247"/>
        <a:ext cx="2581988" cy="639009"/>
      </dsp:txXfrm>
    </dsp:sp>
    <dsp:sp modelId="{48477E51-74AA-6A49-AEFD-ED29EE29A413}">
      <dsp:nvSpPr>
        <dsp:cNvPr id="0" name=""/>
        <dsp:cNvSpPr/>
      </dsp:nvSpPr>
      <dsp:spPr>
        <a:xfrm rot="5400000">
          <a:off x="2924588" y="3753106"/>
          <a:ext cx="254538" cy="3054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2960224" y="3778560"/>
        <a:ext cx="183268" cy="178177"/>
      </dsp:txXfrm>
    </dsp:sp>
    <dsp:sp modelId="{D6079FC4-96A7-F748-A968-AFBEDC37E6EE}">
      <dsp:nvSpPr>
        <dsp:cNvPr id="0" name=""/>
        <dsp:cNvSpPr/>
      </dsp:nvSpPr>
      <dsp:spPr>
        <a:xfrm>
          <a:off x="1740983" y="4075522"/>
          <a:ext cx="2621748" cy="67876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Output Layer</a:t>
          </a:r>
        </a:p>
        <a:p>
          <a:pPr lvl="0" algn="ctr" defTabSz="62230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sSub>
                  <m:sSubPr>
                    <m:ctrlPr>
                      <a:rPr lang="en-US" sz="1400" b="0" i="1" kern="1200" smtClean="0">
                        <a:latin typeface="Cambria Math" charset="0"/>
                      </a:rPr>
                    </m:ctrlPr>
                  </m:sSubPr>
                  <m:e>
                    <m:acc>
                      <m:accPr>
                        <m:chr m:val="̅"/>
                        <m:ctrlPr>
                          <a:rPr lang="en-US" sz="1400" i="1" kern="1200" smtClean="0">
                            <a:latin typeface="Cambria Math" charset="0"/>
                          </a:rPr>
                        </m:ctrlPr>
                      </m:accPr>
                      <m:e>
                        <m:r>
                          <a:rPr lang="en-US" sz="1400" b="0" i="1" kern="1200" smtClean="0">
                            <a:latin typeface="Cambria Math" charset="0"/>
                          </a:rPr>
                          <m:t>𝜙</m:t>
                        </m:r>
                      </m:e>
                    </m:acc>
                  </m:e>
                  <m:sub>
                    <m:r>
                      <a:rPr lang="en-US" sz="1400" b="0" i="1" kern="1200" smtClean="0">
                        <a:latin typeface="Cambria Math" charset="0"/>
                      </a:rPr>
                      <m:t>𝑠</m:t>
                    </m:r>
                  </m:sub>
                </m:sSub>
                <m:sSub>
                  <m:sSubPr>
                    <m:ctrlPr>
                      <a:rPr lang="en-US" sz="1400" b="0" i="1" kern="1200" smtClean="0">
                        <a:latin typeface="Cambria Math" charset="0"/>
                      </a:rPr>
                    </m:ctrlPr>
                  </m:sSubPr>
                  <m:e>
                    <m:acc>
                      <m:accPr>
                        <m:chr m:val="̃"/>
                        <m:ctrlPr>
                          <a:rPr lang="en-US" sz="1400" b="0" i="1" kern="1200" smtClean="0">
                            <a:latin typeface="Cambria Math" charset="0"/>
                          </a:rPr>
                        </m:ctrlPr>
                      </m:accPr>
                      <m:e>
                        <m:r>
                          <a:rPr lang="en-US" sz="1400" b="0" i="1" kern="1200" smtClean="0">
                            <a:latin typeface="Cambria Math" charset="0"/>
                          </a:rPr>
                          <m:t>𝑣</m:t>
                        </m:r>
                      </m:e>
                    </m:acc>
                  </m:e>
                  <m:sub>
                    <m:r>
                      <a:rPr lang="en-US" sz="1400" b="0" i="1" kern="1200" smtClean="0">
                        <a:latin typeface="Cambria Math" charset="0"/>
                      </a:rPr>
                      <m:t>𝑑</m:t>
                    </m:r>
                    <m:r>
                      <a:rPr lang="en-US" sz="1400" b="0" i="1" kern="1200" smtClean="0">
                        <a:latin typeface="Cambria Math" charset="0"/>
                      </a:rPr>
                      <m:t>,</m:t>
                    </m:r>
                    <m:r>
                      <a:rPr lang="en-US" sz="1400" b="0" i="1" kern="1200" smtClean="0">
                        <a:latin typeface="Cambria Math" charset="0"/>
                      </a:rPr>
                      <m:t>𝑧</m:t>
                    </m:r>
                  </m:sub>
                </m:sSub>
              </m:oMath>
            </m:oMathPara>
          </a14:m>
          <a:endParaRPr lang="en-US" sz="1400" kern="1200" dirty="0"/>
        </a:p>
      </dsp:txBody>
      <dsp:txXfrm>
        <a:off x="1760863" y="4095402"/>
        <a:ext cx="2581988" cy="639009"/>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A0E088-7DCF-034B-B326-C35B668ADDBD}" type="datetimeFigureOut">
              <a:rPr lang="en-US" smtClean="0"/>
              <a:t>8/6/18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DADE7F-C717-1D42-8B4F-50AB52081510}" type="slidenum">
              <a:rPr lang="en-US" smtClean="0"/>
              <a:t>‹#›</a:t>
            </a:fld>
            <a:endParaRPr lang="en-US"/>
          </a:p>
        </p:txBody>
      </p:sp>
    </p:spTree>
    <p:extLst>
      <p:ext uri="{BB962C8B-B14F-4D97-AF65-F5344CB8AC3E}">
        <p14:creationId xmlns:p14="http://schemas.microsoft.com/office/powerpoint/2010/main" val="1255941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23DE27-52F6-3342-9B75-E2CCEF0BBF32}" type="datetimeFigureOut">
              <a:rPr lang="en-US" smtClean="0"/>
              <a:t>8/6/18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666EDA-EF00-2F42-9007-0EA488393469}" type="slidenum">
              <a:rPr lang="en-US" smtClean="0"/>
              <a:t>‹#›</a:t>
            </a:fld>
            <a:endParaRPr lang="en-US"/>
          </a:p>
        </p:txBody>
      </p:sp>
    </p:spTree>
    <p:extLst>
      <p:ext uri="{BB962C8B-B14F-4D97-AF65-F5344CB8AC3E}">
        <p14:creationId xmlns:p14="http://schemas.microsoft.com/office/powerpoint/2010/main" val="469766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666EDA-EF00-2F42-9007-0EA488393469}" type="slidenum">
              <a:rPr lang="en-US" smtClean="0"/>
              <a:t>1</a:t>
            </a:fld>
            <a:endParaRPr lang="en-US"/>
          </a:p>
        </p:txBody>
      </p:sp>
    </p:spTree>
    <p:extLst>
      <p:ext uri="{BB962C8B-B14F-4D97-AF65-F5344CB8AC3E}">
        <p14:creationId xmlns:p14="http://schemas.microsoft.com/office/powerpoint/2010/main" val="2082195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r>
            <a:br>
              <a:rPr lang="en-US" dirty="0" smtClean="0"/>
            </a:br>
            <a:r>
              <a:rPr lang="en-US" baseline="0" dirty="0" smtClean="0"/>
              <a:t>we collect fine-grid simulation data, and we filter all the relevant quantities using filters of various sizes. This way, we obtained the filtered variables</a:t>
            </a:r>
            <a:r>
              <a:rPr lang="en-US" baseline="0" dirty="0" smtClean="0"/>
              <a:t>, </a:t>
            </a:r>
            <a:r>
              <a:rPr lang="en-US" baseline="0" dirty="0" smtClean="0"/>
              <a:t>the sub-grid scale terms, as well as other quantities like filtered </a:t>
            </a:r>
            <a:r>
              <a:rPr lang="en-US" baseline="0" dirty="0" smtClean="0"/>
              <a:t>drag </a:t>
            </a:r>
            <a:r>
              <a:rPr lang="en-US" baseline="0" dirty="0" smtClean="0"/>
              <a:t>force, and drift velocity.</a:t>
            </a:r>
            <a:endParaRPr lang="en-US" dirty="0" smtClean="0"/>
          </a:p>
        </p:txBody>
      </p:sp>
      <p:sp>
        <p:nvSpPr>
          <p:cNvPr id="4" name="Slide Number Placeholder 3"/>
          <p:cNvSpPr>
            <a:spLocks noGrp="1"/>
          </p:cNvSpPr>
          <p:nvPr>
            <p:ph type="sldNum" sz="quarter" idx="10"/>
          </p:nvPr>
        </p:nvSpPr>
        <p:spPr/>
        <p:txBody>
          <a:bodyPr/>
          <a:lstStyle/>
          <a:p>
            <a:fld id="{81666EDA-EF00-2F42-9007-0EA488393469}" type="slidenum">
              <a:rPr lang="en-US" smtClean="0"/>
              <a:t>10</a:t>
            </a:fld>
            <a:endParaRPr lang="en-US"/>
          </a:p>
        </p:txBody>
      </p:sp>
    </p:spTree>
    <p:extLst>
      <p:ext uri="{BB962C8B-B14F-4D97-AF65-F5344CB8AC3E}">
        <p14:creationId xmlns:p14="http://schemas.microsoft.com/office/powerpoint/2010/main" val="957724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r>
            <a:br>
              <a:rPr lang="en-US" dirty="0" smtClean="0"/>
            </a:br>
            <a:r>
              <a:rPr lang="en-US" dirty="0" smtClean="0"/>
              <a:t>With</a:t>
            </a:r>
            <a:r>
              <a:rPr lang="en-US" baseline="0" dirty="0" smtClean="0"/>
              <a:t> all the fine-grid data ready, we move onto identifying key quantities to estimate drift velocity. </a:t>
            </a:r>
            <a:r>
              <a:rPr lang="en-US" sz="1200" b="0" i="0" u="none" strike="noStrike" kern="1200" dirty="0" smtClean="0">
                <a:solidFill>
                  <a:schemeClr val="tx1"/>
                </a:solidFill>
                <a:effectLst/>
                <a:latin typeface="+mn-lt"/>
                <a:ea typeface="+mn-ea"/>
                <a:cs typeface="+mn-cs"/>
              </a:rPr>
              <a:t>Starting from micro-scale continuity equations for gas and solid phase, and the gas phase momentum equation, we derived the transport equation for the drift velocity. The transport equation turns out to have thirteen sub-grid scale correlations on the right hand side. </a:t>
            </a:r>
            <a:endParaRPr lang="en-US" b="0" dirty="0" smtClean="0">
              <a:effectLst/>
            </a:endParaRPr>
          </a:p>
          <a:p>
            <a:endParaRPr lang="en-US" dirty="0"/>
          </a:p>
        </p:txBody>
      </p:sp>
      <p:sp>
        <p:nvSpPr>
          <p:cNvPr id="4" name="Slide Number Placeholder 3"/>
          <p:cNvSpPr>
            <a:spLocks noGrp="1"/>
          </p:cNvSpPr>
          <p:nvPr>
            <p:ph type="sldNum" sz="quarter" idx="10"/>
          </p:nvPr>
        </p:nvSpPr>
        <p:spPr/>
        <p:txBody>
          <a:bodyPr/>
          <a:lstStyle/>
          <a:p>
            <a:fld id="{81666EDA-EF00-2F42-9007-0EA488393469}" type="slidenum">
              <a:rPr lang="en-US" smtClean="0"/>
              <a:t>11</a:t>
            </a:fld>
            <a:endParaRPr lang="en-US"/>
          </a:p>
        </p:txBody>
      </p:sp>
    </p:spTree>
    <p:extLst>
      <p:ext uri="{BB962C8B-B14F-4D97-AF65-F5344CB8AC3E}">
        <p14:creationId xmlns:p14="http://schemas.microsoft.com/office/powerpoint/2010/main" val="1774963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smtClean="0"/>
              <a:t/>
            </a:r>
            <a:br>
              <a:rPr lang="en-US" dirty="0" smtClean="0"/>
            </a:br>
            <a:r>
              <a:rPr lang="en-US" sz="1200" b="0" i="0" u="none" strike="noStrike" kern="1200" dirty="0" smtClean="0">
                <a:solidFill>
                  <a:schemeClr val="tx1"/>
                </a:solidFill>
                <a:effectLst/>
                <a:latin typeface="+mn-lt"/>
                <a:ea typeface="+mn-ea"/>
                <a:cs typeface="+mn-cs"/>
              </a:rPr>
              <a:t>To asses the relative magnitudes of these thirteen different terms, we performed budget analysis. After budget analysis, we identified two terms that are significantly larger in magnitude than the rest as defined here. One of them is related</a:t>
            </a:r>
            <a:r>
              <a:rPr lang="en-US" sz="1200" b="0" i="0" u="none" strike="noStrike" kern="1200" baseline="0" dirty="0" smtClean="0">
                <a:solidFill>
                  <a:schemeClr val="tx1"/>
                </a:solidFill>
                <a:effectLst/>
                <a:latin typeface="+mn-lt"/>
                <a:ea typeface="+mn-ea"/>
                <a:cs typeface="+mn-cs"/>
              </a:rPr>
              <a:t> to</a:t>
            </a:r>
            <a:r>
              <a:rPr lang="en-US" sz="1200" b="0" i="0" u="none" strike="noStrike" kern="1200" dirty="0" smtClean="0">
                <a:solidFill>
                  <a:schemeClr val="tx1"/>
                </a:solidFill>
                <a:effectLst/>
                <a:latin typeface="+mn-lt"/>
                <a:ea typeface="+mn-ea"/>
                <a:cs typeface="+mn-cs"/>
              </a:rPr>
              <a:t> sub-grid scale pressure gradient fluctuations, and the other is related</a:t>
            </a:r>
            <a:r>
              <a:rPr lang="en-US" sz="1200" b="0" i="0" u="none" strike="noStrike" kern="1200" baseline="0" dirty="0" smtClean="0">
                <a:solidFill>
                  <a:schemeClr val="tx1"/>
                </a:solidFill>
                <a:effectLst/>
                <a:latin typeface="+mn-lt"/>
                <a:ea typeface="+mn-ea"/>
                <a:cs typeface="+mn-cs"/>
              </a:rPr>
              <a:t> to</a:t>
            </a:r>
            <a:r>
              <a:rPr lang="en-US" sz="1200" b="0" i="0" u="none" strike="noStrike" kern="1200" dirty="0" smtClean="0">
                <a:solidFill>
                  <a:schemeClr val="tx1"/>
                </a:solidFill>
                <a:effectLst/>
                <a:latin typeface="+mn-lt"/>
                <a:ea typeface="+mn-ea"/>
                <a:cs typeface="+mn-cs"/>
              </a:rPr>
              <a:t> sub-grid scale drag force fluctuations. We can see that these two terms are similar in magnitude and almost balance each other, so</a:t>
            </a:r>
            <a:r>
              <a:rPr lang="en-US" sz="1200" b="0" i="0" u="none" strike="noStrike" kern="1200" baseline="0" dirty="0" smtClean="0">
                <a:solidFill>
                  <a:schemeClr val="tx1"/>
                </a:solidFill>
                <a:effectLst/>
                <a:latin typeface="+mn-lt"/>
                <a:ea typeface="+mn-ea"/>
                <a:cs typeface="+mn-cs"/>
              </a:rPr>
              <a:t> setting left hand to zero and modeling drift velocity with an algebraic equation should be sufficient. Also deducing from the expression of X and Y which are the most important terms, we can see that the potential markers for predicting drift velocity is filter size, solid volume fraction, slip velocity, and gas-phase pressure gradient.</a:t>
            </a:r>
            <a:r>
              <a:rPr lang="en-US" u="none" dirty="0" smtClean="0"/>
              <a:t/>
            </a:r>
            <a:br>
              <a:rPr lang="en-US" u="none" dirty="0" smtClean="0"/>
            </a:br>
            <a:endParaRPr lang="en-US" u="none" dirty="0" smtClean="0"/>
          </a:p>
          <a:p>
            <a:endParaRPr lang="en-US" dirty="0"/>
          </a:p>
        </p:txBody>
      </p:sp>
      <p:sp>
        <p:nvSpPr>
          <p:cNvPr id="4" name="Slide Number Placeholder 3"/>
          <p:cNvSpPr>
            <a:spLocks noGrp="1"/>
          </p:cNvSpPr>
          <p:nvPr>
            <p:ph type="sldNum" sz="quarter" idx="10"/>
          </p:nvPr>
        </p:nvSpPr>
        <p:spPr/>
        <p:txBody>
          <a:bodyPr/>
          <a:lstStyle/>
          <a:p>
            <a:fld id="{81666EDA-EF00-2F42-9007-0EA488393469}" type="slidenum">
              <a:rPr lang="en-US" smtClean="0"/>
              <a:t>12</a:t>
            </a:fld>
            <a:endParaRPr lang="en-US"/>
          </a:p>
        </p:txBody>
      </p:sp>
    </p:spTree>
    <p:extLst>
      <p:ext uri="{BB962C8B-B14F-4D97-AF65-F5344CB8AC3E}">
        <p14:creationId xmlns:p14="http://schemas.microsoft.com/office/powerpoint/2010/main" val="1115195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br>
              <a:rPr lang="en-US" dirty="0" smtClean="0"/>
            </a:br>
            <a:r>
              <a:rPr lang="en-US" dirty="0" smtClean="0"/>
              <a:t>In the present study,</a:t>
            </a:r>
            <a:r>
              <a:rPr lang="en-US" baseline="0" dirty="0" smtClean="0"/>
              <a:t> we focus on modeling and implement isotropic drag correction to guarantee Galilean invariance and also because the reliability of our lateral direction data remains questionable. To do this, we calculate the correction based on flow direction variables, and apply the same correction to all the directions. Accordingly, we focus on predicting the z-direction drift velocity in the present study. For modeling approach, we use neural network because it provides some nice benefits such as that it can handle large dataset, and its great predictive capability. So we feed in the filtered variables we found potential from the budget analysis, filtered solid volume fraction, slip velocity, and pressure gradient, and use three hidden layers with 128, 64, and 16 neurons and </a:t>
            </a:r>
            <a:r>
              <a:rPr lang="en-US" baseline="0" dirty="0" err="1" smtClean="0"/>
              <a:t>ReLu</a:t>
            </a:r>
            <a:r>
              <a:rPr lang="en-US" baseline="0" dirty="0" smtClean="0"/>
              <a:t> activation function. The neural network model will then predict the axial direction drift flux, which is defined as the product of solid volume fraction and drift velocity. </a:t>
            </a:r>
            <a:endParaRPr lang="en-US" dirty="0"/>
          </a:p>
        </p:txBody>
      </p:sp>
      <p:sp>
        <p:nvSpPr>
          <p:cNvPr id="4" name="Slide Number Placeholder 3"/>
          <p:cNvSpPr>
            <a:spLocks noGrp="1"/>
          </p:cNvSpPr>
          <p:nvPr>
            <p:ph type="sldNum" sz="quarter" idx="10"/>
          </p:nvPr>
        </p:nvSpPr>
        <p:spPr/>
        <p:txBody>
          <a:bodyPr/>
          <a:lstStyle/>
          <a:p>
            <a:fld id="{81666EDA-EF00-2F42-9007-0EA488393469}" type="slidenum">
              <a:rPr lang="en-US" smtClean="0"/>
              <a:t>13</a:t>
            </a:fld>
            <a:endParaRPr lang="en-US"/>
          </a:p>
        </p:txBody>
      </p:sp>
    </p:spTree>
    <p:extLst>
      <p:ext uri="{BB962C8B-B14F-4D97-AF65-F5344CB8AC3E}">
        <p14:creationId xmlns:p14="http://schemas.microsoft.com/office/powerpoint/2010/main" val="2002712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building the neural network model, we assessed it</a:t>
            </a:r>
            <a:r>
              <a:rPr lang="en-US" baseline="0" dirty="0" smtClean="0"/>
              <a:t> with Pearson correlation coefficient, which is computed by dividing the covariance between model predicted and the real value of the target. We found a 0.99 correlation for our neural network model, indicating a very strong correlation. This is a significant improvement from the previous models using only two markers, phi and </a:t>
            </a:r>
            <a:r>
              <a:rPr lang="en-US" baseline="0" dirty="0" err="1" smtClean="0"/>
              <a:t>uSlip</a:t>
            </a:r>
            <a:r>
              <a:rPr lang="en-US" baseline="0" dirty="0" smtClean="0"/>
              <a:t>, which leads to a correlation of 0.8. Also, the probability density shows that the error is centered at zero, and the parity plot shows that majority of the points are distributed around the parity line. These results validate that we have a very good model.</a:t>
            </a:r>
            <a:endParaRPr lang="en-US" dirty="0"/>
          </a:p>
        </p:txBody>
      </p:sp>
      <p:sp>
        <p:nvSpPr>
          <p:cNvPr id="4" name="Slide Number Placeholder 3"/>
          <p:cNvSpPr>
            <a:spLocks noGrp="1"/>
          </p:cNvSpPr>
          <p:nvPr>
            <p:ph type="sldNum" sz="quarter" idx="10"/>
          </p:nvPr>
        </p:nvSpPr>
        <p:spPr/>
        <p:txBody>
          <a:bodyPr/>
          <a:lstStyle/>
          <a:p>
            <a:fld id="{81666EDA-EF00-2F42-9007-0EA488393469}" type="slidenum">
              <a:rPr lang="en-US" smtClean="0"/>
              <a:t>14</a:t>
            </a:fld>
            <a:endParaRPr lang="en-US"/>
          </a:p>
        </p:txBody>
      </p:sp>
    </p:spTree>
    <p:extLst>
      <p:ext uri="{BB962C8B-B14F-4D97-AF65-F5344CB8AC3E}">
        <p14:creationId xmlns:p14="http://schemas.microsoft.com/office/powerpoint/2010/main" val="33850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obtaining the model, we incorporated the neural network model into our fluid solver in </a:t>
            </a:r>
            <a:r>
              <a:rPr lang="en-US" baseline="0" dirty="0" err="1" smtClean="0"/>
              <a:t>OpenFOAM</a:t>
            </a:r>
            <a:r>
              <a:rPr lang="en-US" baseline="0" dirty="0" smtClean="0"/>
              <a:t>, and conducted posteriori test on a coarser mesh to assess the predictability of our model. As an example, we ran a simulation of the same system with the same configuration as the fine grid simulation, but using a mesh that has a grid size 9 times larger than the fine-grid. We feed in the flow quantities from two fluid model, and used neural network model to predict the drift flux term, and then using this model to compute the corrected drag force. This model is adapted from a recent work in our group. In a priori test, we assessed this model form by applying it to the predicted drift velocity, and a strong correlation was obtained. </a:t>
            </a:r>
            <a:endParaRPr lang="en-US" dirty="0"/>
          </a:p>
        </p:txBody>
      </p:sp>
      <p:sp>
        <p:nvSpPr>
          <p:cNvPr id="4" name="Slide Number Placeholder 3"/>
          <p:cNvSpPr>
            <a:spLocks noGrp="1"/>
          </p:cNvSpPr>
          <p:nvPr>
            <p:ph type="sldNum" sz="quarter" idx="10"/>
          </p:nvPr>
        </p:nvSpPr>
        <p:spPr/>
        <p:txBody>
          <a:bodyPr/>
          <a:lstStyle/>
          <a:p>
            <a:fld id="{81666EDA-EF00-2F42-9007-0EA488393469}" type="slidenum">
              <a:rPr lang="en-US" smtClean="0"/>
              <a:t>15</a:t>
            </a:fld>
            <a:endParaRPr lang="en-US"/>
          </a:p>
        </p:txBody>
      </p:sp>
    </p:spTree>
    <p:extLst>
      <p:ext uri="{BB962C8B-B14F-4D97-AF65-F5344CB8AC3E}">
        <p14:creationId xmlns:p14="http://schemas.microsoft.com/office/powerpoint/2010/main" val="1288677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 are</a:t>
            </a:r>
            <a:r>
              <a:rPr lang="en-US" baseline="0" dirty="0" smtClean="0"/>
              <a:t> some instantaneous snapshot taken from our simulations.  We show the profile in the center plane. (a) shows the find-grid results, (b) is the filtered results using a filter size of 9 times of the grid size, and mapped on the coarse mesh. </a:t>
            </a:r>
            <a:r>
              <a:rPr lang="de-DE" baseline="0" dirty="0" smtClean="0"/>
              <a:t>(d) </a:t>
            </a:r>
            <a:r>
              <a:rPr lang="de-DE" baseline="0" dirty="0" err="1" smtClean="0"/>
              <a:t>shows</a:t>
            </a:r>
            <a:r>
              <a:rPr lang="de-DE" baseline="0" dirty="0" smtClean="0"/>
              <a:t> </a:t>
            </a:r>
            <a:r>
              <a:rPr lang="de-DE" baseline="0" dirty="0" err="1" smtClean="0"/>
              <a:t>the</a:t>
            </a:r>
            <a:r>
              <a:rPr lang="de-DE" baseline="0" dirty="0" smtClean="0"/>
              <a:t> </a:t>
            </a:r>
            <a:r>
              <a:rPr lang="de-DE" baseline="0" dirty="0" err="1" smtClean="0"/>
              <a:t>coarse-grid</a:t>
            </a:r>
            <a:r>
              <a:rPr lang="de-DE" baseline="0" dirty="0" smtClean="0"/>
              <a:t> </a:t>
            </a:r>
            <a:r>
              <a:rPr lang="de-DE" baseline="0" dirty="0" err="1" smtClean="0"/>
              <a:t>simulation</a:t>
            </a:r>
            <a:r>
              <a:rPr lang="de-DE" baseline="0" dirty="0" smtClean="0"/>
              <a:t> </a:t>
            </a:r>
            <a:r>
              <a:rPr lang="de-DE" baseline="0" dirty="0" err="1" smtClean="0"/>
              <a:t>with</a:t>
            </a:r>
            <a:r>
              <a:rPr lang="de-DE" baseline="0" dirty="0" smtClean="0"/>
              <a:t> </a:t>
            </a:r>
            <a:r>
              <a:rPr lang="de-DE" baseline="0" dirty="0" err="1" smtClean="0"/>
              <a:t>uncorrected</a:t>
            </a:r>
            <a:r>
              <a:rPr lang="de-DE" baseline="0" dirty="0" smtClean="0"/>
              <a:t> </a:t>
            </a:r>
            <a:r>
              <a:rPr lang="de-DE" baseline="0" dirty="0" err="1" smtClean="0"/>
              <a:t>Wen&amp;Yu</a:t>
            </a:r>
            <a:r>
              <a:rPr lang="de-DE" baseline="0" dirty="0" smtClean="0"/>
              <a:t> </a:t>
            </a:r>
            <a:r>
              <a:rPr lang="de-DE" baseline="0" dirty="0" err="1" smtClean="0"/>
              <a:t>drag</a:t>
            </a:r>
            <a:r>
              <a:rPr lang="de-DE" baseline="0" dirty="0" smtClean="0"/>
              <a:t> </a:t>
            </a:r>
            <a:r>
              <a:rPr lang="de-DE" baseline="0" dirty="0" err="1" smtClean="0"/>
              <a:t>force</a:t>
            </a:r>
            <a:r>
              <a:rPr lang="de-DE" baseline="0" dirty="0" smtClean="0"/>
              <a:t>. </a:t>
            </a:r>
            <a:r>
              <a:rPr lang="de-DE" baseline="0" dirty="0" err="1" smtClean="0"/>
              <a:t>We</a:t>
            </a:r>
            <a:r>
              <a:rPr lang="de-DE" baseline="0" dirty="0" smtClean="0"/>
              <a:t> </a:t>
            </a:r>
            <a:r>
              <a:rPr lang="de-DE" baseline="0" dirty="0" err="1" smtClean="0"/>
              <a:t>can</a:t>
            </a:r>
            <a:r>
              <a:rPr lang="de-DE" baseline="0" dirty="0" smtClean="0"/>
              <a:t> </a:t>
            </a:r>
            <a:r>
              <a:rPr lang="de-DE" baseline="0" dirty="0" err="1" smtClean="0"/>
              <a:t>see</a:t>
            </a:r>
            <a:r>
              <a:rPr lang="de-DE" baseline="0" dirty="0" smtClean="0"/>
              <a:t> </a:t>
            </a:r>
            <a:r>
              <a:rPr lang="de-DE" baseline="0" dirty="0" err="1" smtClean="0"/>
              <a:t>that</a:t>
            </a:r>
            <a:r>
              <a:rPr lang="de-DE" baseline="0" dirty="0" smtClean="0"/>
              <a:t> </a:t>
            </a:r>
            <a:r>
              <a:rPr lang="de-DE" baseline="0" dirty="0" err="1" smtClean="0"/>
              <a:t>without</a:t>
            </a:r>
            <a:r>
              <a:rPr lang="de-DE" baseline="0" dirty="0" smtClean="0"/>
              <a:t> </a:t>
            </a:r>
            <a:r>
              <a:rPr lang="de-DE" baseline="0" dirty="0" err="1" smtClean="0"/>
              <a:t>taking</a:t>
            </a:r>
            <a:r>
              <a:rPr lang="de-DE" baseline="0" dirty="0" smtClean="0"/>
              <a:t> </a:t>
            </a:r>
            <a:r>
              <a:rPr lang="de-DE" baseline="0" dirty="0" err="1" smtClean="0"/>
              <a:t>into</a:t>
            </a:r>
            <a:r>
              <a:rPr lang="de-DE" baseline="0" dirty="0" smtClean="0"/>
              <a:t> </a:t>
            </a:r>
            <a:r>
              <a:rPr lang="de-DE" baseline="0" dirty="0" err="1" smtClean="0"/>
              <a:t>account</a:t>
            </a:r>
            <a:r>
              <a:rPr lang="de-DE" baseline="0" dirty="0" smtClean="0"/>
              <a:t> </a:t>
            </a:r>
            <a:r>
              <a:rPr lang="de-DE" baseline="0" dirty="0" err="1" smtClean="0"/>
              <a:t>the</a:t>
            </a:r>
            <a:r>
              <a:rPr lang="de-DE" baseline="0" dirty="0" smtClean="0"/>
              <a:t> sub-</a:t>
            </a:r>
            <a:r>
              <a:rPr lang="de-DE" baseline="0" dirty="0" err="1" smtClean="0"/>
              <a:t>grid</a:t>
            </a:r>
            <a:r>
              <a:rPr lang="de-DE" baseline="0" dirty="0" smtClean="0"/>
              <a:t> </a:t>
            </a:r>
            <a:r>
              <a:rPr lang="de-DE" baseline="0" dirty="0" err="1" smtClean="0"/>
              <a:t>contribution</a:t>
            </a:r>
            <a:r>
              <a:rPr lang="de-DE" baseline="0" dirty="0" smtClean="0"/>
              <a:t> </a:t>
            </a:r>
            <a:r>
              <a:rPr lang="de-DE" baseline="0" dirty="0" err="1" smtClean="0"/>
              <a:t>to</a:t>
            </a:r>
            <a:r>
              <a:rPr lang="de-DE" baseline="0" dirty="0" smtClean="0"/>
              <a:t> </a:t>
            </a:r>
            <a:r>
              <a:rPr lang="de-DE" baseline="0" dirty="0" err="1" smtClean="0"/>
              <a:t>drag</a:t>
            </a:r>
            <a:r>
              <a:rPr lang="de-DE" baseline="0" dirty="0" smtClean="0"/>
              <a:t> </a:t>
            </a:r>
            <a:r>
              <a:rPr lang="de-DE" baseline="0" dirty="0" err="1" smtClean="0"/>
              <a:t>force</a:t>
            </a:r>
            <a:r>
              <a:rPr lang="de-DE" baseline="0" dirty="0" smtClean="0"/>
              <a:t>, </a:t>
            </a:r>
            <a:r>
              <a:rPr lang="de-DE" baseline="0" dirty="0" err="1" smtClean="0"/>
              <a:t>we</a:t>
            </a:r>
            <a:r>
              <a:rPr lang="de-DE" baseline="0" dirty="0" smtClean="0"/>
              <a:t> </a:t>
            </a:r>
            <a:r>
              <a:rPr lang="de-DE" baseline="0" dirty="0" err="1" smtClean="0"/>
              <a:t>see</a:t>
            </a:r>
            <a:r>
              <a:rPr lang="de-DE" baseline="0" dirty="0" smtClean="0"/>
              <a:t> </a:t>
            </a:r>
            <a:r>
              <a:rPr lang="de-DE" baseline="0" dirty="0" err="1" smtClean="0"/>
              <a:t>obvious</a:t>
            </a:r>
            <a:r>
              <a:rPr lang="de-DE" baseline="0" dirty="0" smtClean="0"/>
              <a:t> </a:t>
            </a:r>
            <a:r>
              <a:rPr lang="de-DE" baseline="0" dirty="0" err="1" smtClean="0"/>
              <a:t>overprediction</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bed</a:t>
            </a:r>
            <a:r>
              <a:rPr lang="de-DE" baseline="0" dirty="0" smtClean="0"/>
              <a:t> </a:t>
            </a:r>
            <a:r>
              <a:rPr lang="de-DE" baseline="0" dirty="0" err="1" smtClean="0"/>
              <a:t>expansion</a:t>
            </a:r>
            <a:r>
              <a:rPr lang="de-DE" baseline="0" dirty="0" smtClean="0"/>
              <a:t>, </a:t>
            </a:r>
            <a:r>
              <a:rPr lang="de-DE" baseline="0" dirty="0" err="1" smtClean="0"/>
              <a:t>which</a:t>
            </a:r>
            <a:r>
              <a:rPr lang="de-DE" baseline="0" dirty="0" smtClean="0"/>
              <a:t> </a:t>
            </a:r>
            <a:r>
              <a:rPr lang="de-DE" baseline="0" dirty="0" err="1" smtClean="0"/>
              <a:t>is</a:t>
            </a:r>
            <a:r>
              <a:rPr lang="de-DE" baseline="0" dirty="0" smtClean="0"/>
              <a:t> </a:t>
            </a:r>
            <a:r>
              <a:rPr lang="de-DE" baseline="0" dirty="0" err="1" smtClean="0"/>
              <a:t>majorly</a:t>
            </a:r>
            <a:r>
              <a:rPr lang="de-DE" baseline="0" dirty="0" smtClean="0"/>
              <a:t> </a:t>
            </a:r>
            <a:r>
              <a:rPr lang="de-DE" baseline="0" dirty="0" err="1" smtClean="0"/>
              <a:t>caused</a:t>
            </a:r>
            <a:r>
              <a:rPr lang="de-DE" baseline="0" dirty="0" smtClean="0"/>
              <a:t> </a:t>
            </a:r>
            <a:r>
              <a:rPr lang="de-DE" baseline="0" dirty="0" err="1" smtClean="0"/>
              <a:t>by</a:t>
            </a:r>
            <a:r>
              <a:rPr lang="de-DE" baseline="0" dirty="0" smtClean="0"/>
              <a:t> </a:t>
            </a:r>
            <a:r>
              <a:rPr lang="de-DE" baseline="0" dirty="0" err="1" smtClean="0"/>
              <a:t>overprediction</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drag</a:t>
            </a:r>
            <a:r>
              <a:rPr lang="de-DE" baseline="0" dirty="0" smtClean="0"/>
              <a:t> </a:t>
            </a:r>
            <a:r>
              <a:rPr lang="de-DE" baseline="0" dirty="0" err="1" smtClean="0"/>
              <a:t>force</a:t>
            </a:r>
            <a:r>
              <a:rPr lang="de-DE" baseline="0" dirty="0" smtClean="0"/>
              <a:t>.</a:t>
            </a:r>
            <a:endParaRPr lang="en-US" dirty="0" smtClean="0"/>
          </a:p>
          <a:p>
            <a:r>
              <a:rPr lang="de-DE" baseline="0" dirty="0" smtClean="0"/>
              <a:t>,(</a:t>
            </a:r>
            <a:r>
              <a:rPr lang="de-DE" baseline="0" dirty="0" smtClean="0"/>
              <a:t>c) </a:t>
            </a:r>
            <a:r>
              <a:rPr lang="de-DE" baseline="0" dirty="0" err="1" smtClean="0"/>
              <a:t>shows</a:t>
            </a:r>
            <a:r>
              <a:rPr lang="de-DE" baseline="0" dirty="0" smtClean="0"/>
              <a:t> </a:t>
            </a:r>
            <a:r>
              <a:rPr lang="de-DE" baseline="0" dirty="0" err="1" smtClean="0"/>
              <a:t>the</a:t>
            </a:r>
            <a:r>
              <a:rPr lang="de-DE" baseline="0" dirty="0" smtClean="0"/>
              <a:t> </a:t>
            </a:r>
            <a:r>
              <a:rPr lang="de-DE" baseline="0" dirty="0" err="1" smtClean="0"/>
              <a:t>results</a:t>
            </a:r>
            <a:r>
              <a:rPr lang="de-DE" baseline="0" dirty="0" smtClean="0"/>
              <a:t> </a:t>
            </a:r>
            <a:r>
              <a:rPr lang="de-DE" baseline="0" dirty="0" err="1" smtClean="0"/>
              <a:t>from</a:t>
            </a:r>
            <a:r>
              <a:rPr lang="de-DE" baseline="0" dirty="0" smtClean="0"/>
              <a:t> </a:t>
            </a:r>
            <a:r>
              <a:rPr lang="de-DE" baseline="0" dirty="0" err="1" smtClean="0"/>
              <a:t>coarse-grid</a:t>
            </a:r>
            <a:r>
              <a:rPr lang="de-DE" baseline="0" dirty="0" smtClean="0"/>
              <a:t> </a:t>
            </a:r>
            <a:r>
              <a:rPr lang="de-DE" baseline="0" dirty="0" err="1" smtClean="0"/>
              <a:t>simulation</a:t>
            </a:r>
            <a:r>
              <a:rPr lang="de-DE" baseline="0" dirty="0" smtClean="0"/>
              <a:t> </a:t>
            </a:r>
            <a:r>
              <a:rPr lang="de-DE" baseline="0" dirty="0" err="1" smtClean="0"/>
              <a:t>using</a:t>
            </a:r>
            <a:r>
              <a:rPr lang="de-DE" baseline="0" dirty="0" smtClean="0"/>
              <a:t> </a:t>
            </a:r>
            <a:r>
              <a:rPr lang="de-DE" baseline="0" dirty="0" err="1" smtClean="0"/>
              <a:t>drag</a:t>
            </a:r>
            <a:r>
              <a:rPr lang="de-DE" baseline="0" dirty="0" smtClean="0"/>
              <a:t> </a:t>
            </a:r>
            <a:r>
              <a:rPr lang="de-DE" baseline="0" dirty="0" err="1" smtClean="0"/>
              <a:t>force</a:t>
            </a:r>
            <a:r>
              <a:rPr lang="de-DE" baseline="0" dirty="0" smtClean="0"/>
              <a:t> </a:t>
            </a:r>
            <a:r>
              <a:rPr lang="de-DE" baseline="0" dirty="0" err="1" smtClean="0"/>
              <a:t>corrected</a:t>
            </a:r>
            <a:r>
              <a:rPr lang="de-DE" baseline="0" dirty="0" smtClean="0"/>
              <a:t> </a:t>
            </a:r>
            <a:r>
              <a:rPr lang="de-DE" baseline="0" dirty="0" err="1" smtClean="0"/>
              <a:t>by</a:t>
            </a:r>
            <a:r>
              <a:rPr lang="de-DE" baseline="0" dirty="0" smtClean="0"/>
              <a:t> </a:t>
            </a:r>
            <a:r>
              <a:rPr lang="de-DE" baseline="0" dirty="0" err="1" smtClean="0"/>
              <a:t>the</a:t>
            </a:r>
            <a:r>
              <a:rPr lang="de-DE" baseline="0" dirty="0" smtClean="0"/>
              <a:t> </a:t>
            </a:r>
            <a:r>
              <a:rPr lang="de-DE" baseline="0" dirty="0" err="1" smtClean="0"/>
              <a:t>neural</a:t>
            </a:r>
            <a:r>
              <a:rPr lang="de-DE" baseline="0" dirty="0" smtClean="0"/>
              <a:t> </a:t>
            </a:r>
            <a:r>
              <a:rPr lang="de-DE" baseline="0" dirty="0" err="1" smtClean="0"/>
              <a:t>network</a:t>
            </a:r>
            <a:r>
              <a:rPr lang="de-DE" baseline="0" dirty="0" smtClean="0"/>
              <a:t> </a:t>
            </a:r>
            <a:r>
              <a:rPr lang="de-DE" baseline="0" dirty="0" err="1" smtClean="0"/>
              <a:t>model</a:t>
            </a:r>
            <a:r>
              <a:rPr lang="de-DE" baseline="0" dirty="0" smtClean="0"/>
              <a:t> </a:t>
            </a:r>
            <a:r>
              <a:rPr lang="de-DE" baseline="0" dirty="0" err="1" smtClean="0"/>
              <a:t>for</a:t>
            </a:r>
            <a:r>
              <a:rPr lang="de-DE" baseline="0" dirty="0" smtClean="0"/>
              <a:t> </a:t>
            </a:r>
            <a:r>
              <a:rPr lang="de-DE" baseline="0" dirty="0" err="1" smtClean="0"/>
              <a:t>drift</a:t>
            </a:r>
            <a:r>
              <a:rPr lang="de-DE" baseline="0" dirty="0" smtClean="0"/>
              <a:t> </a:t>
            </a:r>
            <a:r>
              <a:rPr lang="de-DE" baseline="0" dirty="0" err="1" smtClean="0"/>
              <a:t>velocity</a:t>
            </a:r>
            <a:r>
              <a:rPr lang="de-DE" baseline="0" dirty="0" smtClean="0"/>
              <a:t>. </a:t>
            </a:r>
            <a:endParaRPr lang="en-US" dirty="0"/>
          </a:p>
        </p:txBody>
      </p:sp>
      <p:sp>
        <p:nvSpPr>
          <p:cNvPr id="4" name="Slide Number Placeholder 3"/>
          <p:cNvSpPr>
            <a:spLocks noGrp="1"/>
          </p:cNvSpPr>
          <p:nvPr>
            <p:ph type="sldNum" sz="quarter" idx="10"/>
          </p:nvPr>
        </p:nvSpPr>
        <p:spPr/>
        <p:txBody>
          <a:bodyPr/>
          <a:lstStyle/>
          <a:p>
            <a:fld id="{81666EDA-EF00-2F42-9007-0EA488393469}" type="slidenum">
              <a:rPr lang="en-US" smtClean="0"/>
              <a:t>16</a:t>
            </a:fld>
            <a:endParaRPr lang="en-US"/>
          </a:p>
        </p:txBody>
      </p:sp>
    </p:spTree>
    <p:extLst>
      <p:ext uri="{BB962C8B-B14F-4D97-AF65-F5344CB8AC3E}">
        <p14:creationId xmlns:p14="http://schemas.microsoft.com/office/powerpoint/2010/main" val="2285403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take</a:t>
            </a:r>
            <a:r>
              <a:rPr lang="en-US" baseline="0" dirty="0" smtClean="0"/>
              <a:t> a closer look into the solid volume fraction profile. Compared to the fine grid simulation, the bed height from coarse-grid simulation with drift velocity corrected drag coefficient is similar, whereas the uncorrected case is obviously higher.</a:t>
            </a:r>
            <a:endParaRPr lang="en-US" dirty="0"/>
          </a:p>
        </p:txBody>
      </p:sp>
      <p:sp>
        <p:nvSpPr>
          <p:cNvPr id="4" name="Slide Number Placeholder 3"/>
          <p:cNvSpPr>
            <a:spLocks noGrp="1"/>
          </p:cNvSpPr>
          <p:nvPr>
            <p:ph type="sldNum" sz="quarter" idx="10"/>
          </p:nvPr>
        </p:nvSpPr>
        <p:spPr/>
        <p:txBody>
          <a:bodyPr/>
          <a:lstStyle/>
          <a:p>
            <a:fld id="{81666EDA-EF00-2F42-9007-0EA488393469}" type="slidenum">
              <a:rPr lang="en-US" smtClean="0"/>
              <a:t>17</a:t>
            </a:fld>
            <a:endParaRPr lang="en-US"/>
          </a:p>
        </p:txBody>
      </p:sp>
    </p:spTree>
    <p:extLst>
      <p:ext uri="{BB962C8B-B14F-4D97-AF65-F5344CB8AC3E}">
        <p14:creationId xmlns:p14="http://schemas.microsoft.com/office/powerpoint/2010/main" val="7383233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the filtered model is different for different filter sizes</a:t>
            </a:r>
          </a:p>
          <a:p>
            <a:r>
              <a:rPr lang="en-US" sz="1200" b="0" i="0" kern="1200" dirty="0" smtClean="0">
                <a:solidFill>
                  <a:schemeClr val="tx1"/>
                </a:solidFill>
                <a:effectLst/>
                <a:latin typeface="+mn-lt"/>
                <a:ea typeface="+mn-ea"/>
                <a:cs typeface="+mn-cs"/>
              </a:rPr>
              <a:t>Filtered model predictions are essentially independent of filter size</a:t>
            </a:r>
            <a:endParaRPr lang="en-US" dirty="0"/>
          </a:p>
        </p:txBody>
      </p:sp>
      <p:sp>
        <p:nvSpPr>
          <p:cNvPr id="4" name="Slide Number Placeholder 3"/>
          <p:cNvSpPr>
            <a:spLocks noGrp="1"/>
          </p:cNvSpPr>
          <p:nvPr>
            <p:ph type="sldNum" sz="quarter" idx="10"/>
          </p:nvPr>
        </p:nvSpPr>
        <p:spPr/>
        <p:txBody>
          <a:bodyPr/>
          <a:lstStyle/>
          <a:p>
            <a:fld id="{81666EDA-EF00-2F42-9007-0EA488393469}" type="slidenum">
              <a:rPr lang="en-US" smtClean="0"/>
              <a:t>18</a:t>
            </a:fld>
            <a:endParaRPr lang="en-US"/>
          </a:p>
        </p:txBody>
      </p:sp>
    </p:spTree>
    <p:extLst>
      <p:ext uri="{BB962C8B-B14F-4D97-AF65-F5344CB8AC3E}">
        <p14:creationId xmlns:p14="http://schemas.microsoft.com/office/powerpoint/2010/main" val="8385862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make sure that inside of the bed, the particle physics is still consistent,</a:t>
            </a:r>
            <a:r>
              <a:rPr lang="en-US" baseline="0" dirty="0" smtClean="0"/>
              <a:t> we computed another metric, horizontal direction solid flux profile. We calculated the mean solid flux as defined here. We picked a specific height in the bed, and average this value along the y axis and plot it along the x-axis. We can see that particles get lifted up towards the center, and roll down near the wall. The coarse-grid case with corrected drag coefficient produces similar result to the fine-grid one, and the uncorrected case tend to underestimate the magnitude of solid flux. This further validates the predictability of our model.</a:t>
            </a:r>
            <a:endParaRPr lang="en-US" dirty="0"/>
          </a:p>
        </p:txBody>
      </p:sp>
      <p:sp>
        <p:nvSpPr>
          <p:cNvPr id="4" name="Slide Number Placeholder 3"/>
          <p:cNvSpPr>
            <a:spLocks noGrp="1"/>
          </p:cNvSpPr>
          <p:nvPr>
            <p:ph type="sldNum" sz="quarter" idx="10"/>
          </p:nvPr>
        </p:nvSpPr>
        <p:spPr/>
        <p:txBody>
          <a:bodyPr/>
          <a:lstStyle/>
          <a:p>
            <a:fld id="{81666EDA-EF00-2F42-9007-0EA488393469}" type="slidenum">
              <a:rPr lang="en-US" smtClean="0"/>
              <a:t>19</a:t>
            </a:fld>
            <a:endParaRPr lang="en-US"/>
          </a:p>
        </p:txBody>
      </p:sp>
    </p:spTree>
    <p:extLst>
      <p:ext uri="{BB962C8B-B14F-4D97-AF65-F5344CB8AC3E}">
        <p14:creationId xmlns:p14="http://schemas.microsoft.com/office/powerpoint/2010/main" val="465975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br>
              <a:rPr lang="en-US" dirty="0" smtClean="0"/>
            </a:br>
            <a:r>
              <a:rPr lang="en-US" sz="1200" b="0" i="0" u="none" strike="noStrike" kern="1200" dirty="0" smtClean="0">
                <a:solidFill>
                  <a:schemeClr val="tx1"/>
                </a:solidFill>
                <a:effectLst/>
                <a:latin typeface="+mn-lt"/>
                <a:ea typeface="+mn-ea"/>
                <a:cs typeface="+mn-cs"/>
              </a:rPr>
              <a:t>Fluidized beds are widely used in industrial applications. Gas particle flows in these devices are inherently unstable, </a:t>
            </a:r>
            <a:r>
              <a:rPr lang="en-US" sz="1200" b="0" i="0" u="sng" strike="noStrike" kern="1200" dirty="0" smtClean="0">
                <a:solidFill>
                  <a:srgbClr val="0432FF"/>
                </a:solidFill>
                <a:effectLst/>
                <a:latin typeface="+mn-lt"/>
                <a:ea typeface="+mn-ea"/>
                <a:cs typeface="+mn-cs"/>
              </a:rPr>
              <a:t>which leads to </a:t>
            </a:r>
            <a:r>
              <a:rPr lang="en-US" sz="1200" b="0" i="0" u="none" strike="noStrike" kern="1200" dirty="0" smtClean="0">
                <a:solidFill>
                  <a:schemeClr val="tx1"/>
                </a:solidFill>
                <a:effectLst/>
                <a:latin typeface="+mn-lt"/>
                <a:ea typeface="+mn-ea"/>
                <a:cs typeface="+mn-cs"/>
              </a:rPr>
              <a:t>inhomogeneous structures over a wide range of length and time scales. Large flow structures can be in the </a:t>
            </a:r>
            <a:r>
              <a:rPr lang="en-US" sz="1200" b="0" i="0" u="sng" strike="noStrike" kern="1200" dirty="0" smtClean="0">
                <a:solidFill>
                  <a:schemeClr val="tx1"/>
                </a:solidFill>
                <a:effectLst/>
                <a:latin typeface="+mn-lt"/>
                <a:ea typeface="+mn-ea"/>
                <a:cs typeface="+mn-cs"/>
              </a:rPr>
              <a:t>vessel </a:t>
            </a:r>
            <a:r>
              <a:rPr lang="en-US" sz="1200" b="0" i="0" u="none" strike="noStrike" kern="1200" dirty="0" smtClean="0">
                <a:solidFill>
                  <a:schemeClr val="tx1"/>
                </a:solidFill>
                <a:effectLst/>
                <a:latin typeface="+mn-lt"/>
                <a:ea typeface="+mn-ea"/>
                <a:cs typeface="+mn-cs"/>
              </a:rPr>
              <a:t>scale, and small structures can be in the scale of several particle diameters. For the design and scale-up of fluidized bed, we need to understand these multiscale structures. . In gas particle flows, the weight of particles </a:t>
            </a:r>
            <a:r>
              <a:rPr lang="en-US" sz="1200" b="0" i="0" u="sng" strike="noStrike" kern="1200" dirty="0" smtClean="0">
                <a:solidFill>
                  <a:schemeClr val="tx1"/>
                </a:solidFill>
                <a:effectLst/>
                <a:latin typeface="+mn-lt"/>
                <a:ea typeface="+mn-ea"/>
                <a:cs typeface="+mn-cs"/>
              </a:rPr>
              <a:t>is </a:t>
            </a:r>
            <a:r>
              <a:rPr lang="en-US" sz="1200" b="0" i="0" u="none" strike="noStrike" kern="1200" dirty="0" smtClean="0">
                <a:solidFill>
                  <a:schemeClr val="tx1"/>
                </a:solidFill>
                <a:effectLst/>
                <a:latin typeface="+mn-lt"/>
                <a:ea typeface="+mn-ea"/>
                <a:cs typeface="+mn-cs"/>
              </a:rPr>
              <a:t>principally balanced by the drag force, so an accurate estimation of the drag force is especially essential for the reliable prediction of the flow behavior and bed hydrodynamics. </a:t>
            </a:r>
            <a:endParaRPr lang="en-US" dirty="0"/>
          </a:p>
        </p:txBody>
      </p:sp>
      <p:sp>
        <p:nvSpPr>
          <p:cNvPr id="4" name="Slide Number Placeholder 3"/>
          <p:cNvSpPr>
            <a:spLocks noGrp="1"/>
          </p:cNvSpPr>
          <p:nvPr>
            <p:ph type="sldNum" sz="quarter" idx="10"/>
          </p:nvPr>
        </p:nvSpPr>
        <p:spPr/>
        <p:txBody>
          <a:bodyPr/>
          <a:lstStyle/>
          <a:p>
            <a:fld id="{81666EDA-EF00-2F42-9007-0EA488393469}" type="slidenum">
              <a:rPr lang="en-US" smtClean="0"/>
              <a:t>2</a:t>
            </a:fld>
            <a:endParaRPr lang="en-US"/>
          </a:p>
        </p:txBody>
      </p:sp>
    </p:spTree>
    <p:extLst>
      <p:ext uri="{BB962C8B-B14F-4D97-AF65-F5344CB8AC3E}">
        <p14:creationId xmlns:p14="http://schemas.microsoft.com/office/powerpoint/2010/main" val="12084185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Lastly, we take</a:t>
            </a:r>
            <a:r>
              <a:rPr lang="en-US" baseline="0" dirty="0" smtClean="0"/>
              <a:t> a closer look at the drift flux profile. Drift flux is defined by the product of solid volume fraction and drift velocity. We compared this metric between coarse- and fine-grid simulations. We take the average value at each horizontal cross section and plot this average value along the flow direction. We can see that the profile agrees pretty well in side the bed, but at top and bottom of the bed, the neural network model tend to </a:t>
            </a:r>
            <a:r>
              <a:rPr lang="en-US" baseline="0" dirty="0" err="1" smtClean="0"/>
              <a:t>overpredict</a:t>
            </a:r>
            <a:r>
              <a:rPr lang="en-US" baseline="0" dirty="0" smtClean="0"/>
              <a:t> the magnitude of drift flux, we attribute this discrepancy to the sharp gradients at these two regions. The </a:t>
            </a:r>
            <a:r>
              <a:rPr lang="en-US" baseline="0" dirty="0" err="1" smtClean="0"/>
              <a:t>shargradients</a:t>
            </a:r>
            <a:r>
              <a:rPr lang="en-US" baseline="0" dirty="0" smtClean="0"/>
              <a:t> added difficulty to the neural network model, implying that there is still space for improvement for our model</a:t>
            </a:r>
            <a:endParaRPr lang="en-US" dirty="0"/>
          </a:p>
        </p:txBody>
      </p:sp>
      <p:sp>
        <p:nvSpPr>
          <p:cNvPr id="4" name="Slide Number Placeholder 3"/>
          <p:cNvSpPr>
            <a:spLocks noGrp="1"/>
          </p:cNvSpPr>
          <p:nvPr>
            <p:ph type="sldNum" sz="quarter" idx="10"/>
          </p:nvPr>
        </p:nvSpPr>
        <p:spPr/>
        <p:txBody>
          <a:bodyPr/>
          <a:lstStyle/>
          <a:p>
            <a:fld id="{81666EDA-EF00-2F42-9007-0EA488393469}" type="slidenum">
              <a:rPr lang="en-US" smtClean="0"/>
              <a:t>20</a:t>
            </a:fld>
            <a:endParaRPr lang="en-US"/>
          </a:p>
        </p:txBody>
      </p:sp>
    </p:spTree>
    <p:extLst>
      <p:ext uri="{BB962C8B-B14F-4D97-AF65-F5344CB8AC3E}">
        <p14:creationId xmlns:p14="http://schemas.microsoft.com/office/powerpoint/2010/main" val="2089931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0" u="none" strike="noStrike" kern="1200" dirty="0" smtClean="0">
              <a:solidFill>
                <a:schemeClr val="tx1"/>
              </a:solidFill>
              <a:effectLst/>
              <a:latin typeface="+mn-lt"/>
              <a:ea typeface="+mn-ea"/>
              <a:cs typeface="+mn-cs"/>
            </a:endParaRPr>
          </a:p>
          <a:p>
            <a:r>
              <a:rPr lang="en-US" b="0" dirty="0" smtClean="0">
                <a:effectLst/>
              </a:rPr>
              <a:t/>
            </a:r>
            <a:br>
              <a:rPr lang="en-US" b="0" dirty="0" smtClean="0">
                <a:effectLst/>
              </a:rPr>
            </a:br>
            <a:endParaRPr lang="en-US" dirty="0"/>
          </a:p>
        </p:txBody>
      </p:sp>
      <p:sp>
        <p:nvSpPr>
          <p:cNvPr id="4" name="Slide Number Placeholder 3"/>
          <p:cNvSpPr>
            <a:spLocks noGrp="1"/>
          </p:cNvSpPr>
          <p:nvPr>
            <p:ph type="sldNum" sz="quarter" idx="10"/>
          </p:nvPr>
        </p:nvSpPr>
        <p:spPr/>
        <p:txBody>
          <a:bodyPr/>
          <a:lstStyle/>
          <a:p>
            <a:fld id="{81666EDA-EF00-2F42-9007-0EA488393469}" type="slidenum">
              <a:rPr lang="en-US" smtClean="0"/>
              <a:t>21</a:t>
            </a:fld>
            <a:endParaRPr lang="en-US"/>
          </a:p>
        </p:txBody>
      </p:sp>
    </p:spTree>
    <p:extLst>
      <p:ext uri="{BB962C8B-B14F-4D97-AF65-F5344CB8AC3E}">
        <p14:creationId xmlns:p14="http://schemas.microsoft.com/office/powerpoint/2010/main" val="1781432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br>
              <a:rPr lang="en-US" dirty="0" smtClean="0"/>
            </a:br>
            <a:r>
              <a:rPr lang="en-US" sz="1200" b="0" i="0" u="none" strike="noStrike" kern="1200" dirty="0" smtClean="0">
                <a:solidFill>
                  <a:schemeClr val="tx1"/>
                </a:solidFill>
                <a:effectLst/>
                <a:latin typeface="+mn-lt"/>
                <a:ea typeface="+mn-ea"/>
                <a:cs typeface="+mn-cs"/>
              </a:rPr>
              <a:t>For fine-grid simulations, we can use Euler-Euler approach. This method solves continuum averaged equations of motion for both solid and gas phases. </a:t>
            </a:r>
          </a:p>
          <a:p>
            <a:endParaRPr lang="en-US" sz="1200" b="0" i="0" u="none" strike="noStrike" kern="1200" dirty="0" smtClean="0">
              <a:solidFill>
                <a:schemeClr val="tx1"/>
              </a:solidFill>
              <a:effectLst/>
              <a:latin typeface="+mn-lt"/>
              <a:ea typeface="+mn-ea"/>
              <a:cs typeface="+mn-cs"/>
            </a:endParaRPr>
          </a:p>
          <a:p>
            <a:r>
              <a:rPr lang="en-US" dirty="0" smtClean="0"/>
              <a:t> For large-scale systems, resolving all the detailed structures are impractical due to computing limitations, and therefore filtered Euler-Euler approach is introduced to study such systems on coarse grid without having to resolve all the fine-scale flow structures</a:t>
            </a:r>
            <a:endParaRPr lang="en-US" dirty="0"/>
          </a:p>
        </p:txBody>
      </p:sp>
      <p:sp>
        <p:nvSpPr>
          <p:cNvPr id="4" name="Slide Number Placeholder 3"/>
          <p:cNvSpPr>
            <a:spLocks noGrp="1"/>
          </p:cNvSpPr>
          <p:nvPr>
            <p:ph type="sldNum" sz="quarter" idx="10"/>
          </p:nvPr>
        </p:nvSpPr>
        <p:spPr/>
        <p:txBody>
          <a:bodyPr/>
          <a:lstStyle/>
          <a:p>
            <a:fld id="{81666EDA-EF00-2F42-9007-0EA488393469}" type="slidenum">
              <a:rPr lang="en-US" smtClean="0"/>
              <a:t>3</a:t>
            </a:fld>
            <a:endParaRPr lang="en-US"/>
          </a:p>
        </p:txBody>
      </p:sp>
    </p:spTree>
    <p:extLst>
      <p:ext uri="{BB962C8B-B14F-4D97-AF65-F5344CB8AC3E}">
        <p14:creationId xmlns:p14="http://schemas.microsoft.com/office/powerpoint/2010/main" val="1725754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Consider the Eulerian solid phase momentum equation. After filtering, we get the filtered momentum equation for solid phase. When we filter the model, in addition to taking averages of the variables in the micro-scale equation,</a:t>
            </a:r>
            <a:r>
              <a:rPr lang="en-US" sz="1200" b="0" i="0" u="none" strike="noStrike" kern="1200" baseline="0" dirty="0" smtClean="0">
                <a:solidFill>
                  <a:schemeClr val="tx1"/>
                </a:solidFill>
                <a:effectLst/>
                <a:latin typeface="+mn-lt"/>
                <a:ea typeface="+mn-ea"/>
                <a:cs typeface="+mn-cs"/>
              </a:rPr>
              <a:t> we have to include these sub-grid scale terms, </a:t>
            </a:r>
            <a:r>
              <a:rPr lang="en-US" sz="1200" b="0" i="0" u="none" strike="noStrike" kern="1200" dirty="0" smtClean="0">
                <a:solidFill>
                  <a:schemeClr val="tx1"/>
                </a:solidFill>
                <a:effectLst/>
                <a:latin typeface="+mn-lt"/>
                <a:ea typeface="+mn-ea"/>
                <a:cs typeface="+mn-cs"/>
              </a:rPr>
              <a:t> </a:t>
            </a:r>
            <a:endParaRPr lang="en-US" u="none" dirty="0"/>
          </a:p>
        </p:txBody>
      </p:sp>
      <p:sp>
        <p:nvSpPr>
          <p:cNvPr id="4" name="Slide Number Placeholder 3"/>
          <p:cNvSpPr>
            <a:spLocks noGrp="1"/>
          </p:cNvSpPr>
          <p:nvPr>
            <p:ph type="sldNum" sz="quarter" idx="10"/>
          </p:nvPr>
        </p:nvSpPr>
        <p:spPr/>
        <p:txBody>
          <a:bodyPr/>
          <a:lstStyle/>
          <a:p>
            <a:fld id="{81666EDA-EF00-2F42-9007-0EA488393469}" type="slidenum">
              <a:rPr lang="en-US" smtClean="0"/>
              <a:t>4</a:t>
            </a:fld>
            <a:endParaRPr lang="en-US"/>
          </a:p>
        </p:txBody>
      </p:sp>
    </p:spTree>
    <p:extLst>
      <p:ext uri="{BB962C8B-B14F-4D97-AF65-F5344CB8AC3E}">
        <p14:creationId xmlns:p14="http://schemas.microsoft.com/office/powerpoint/2010/main" val="841577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we </a:t>
            </a:r>
            <a:r>
              <a:rPr lang="en-US" baseline="0" dirty="0" smtClean="0"/>
              <a:t>define </a:t>
            </a:r>
            <a:r>
              <a:rPr lang="en-US" baseline="0" dirty="0" smtClean="0"/>
              <a:t>the sub-grid scale terms. We have </a:t>
            </a:r>
            <a:r>
              <a:rPr lang="en-US" baseline="0" dirty="0" err="1" smtClean="0"/>
              <a:t>subgrid</a:t>
            </a:r>
            <a:r>
              <a:rPr lang="en-US" baseline="0" dirty="0" smtClean="0"/>
              <a:t>-scale contribution to the drag force, </a:t>
            </a:r>
            <a:r>
              <a:rPr lang="en-US" baseline="0" dirty="0" err="1" smtClean="0"/>
              <a:t>meso</a:t>
            </a:r>
            <a:r>
              <a:rPr lang="en-US" baseline="0" dirty="0" smtClean="0"/>
              <a:t>-scale stress which originates from the convection term on the left-hand-side. The sub-grid scale contribution to gas-phase stress, and sub-grid scale contribution to the solid-phase stress which is closed by kinetic theory. T</a:t>
            </a:r>
            <a:r>
              <a:rPr lang="en-US" sz="1200" b="0" i="0" u="none" strike="noStrike" kern="1200" dirty="0" smtClean="0">
                <a:solidFill>
                  <a:schemeClr val="tx1"/>
                </a:solidFill>
                <a:effectLst/>
                <a:latin typeface="+mn-lt"/>
                <a:ea typeface="+mn-ea"/>
                <a:cs typeface="+mn-cs"/>
              </a:rPr>
              <a:t>hese</a:t>
            </a:r>
            <a:r>
              <a:rPr lang="en-US" sz="1200" b="0" i="0" u="none" strike="noStrike" kern="1200" baseline="0" dirty="0" smtClean="0">
                <a:solidFill>
                  <a:schemeClr val="tx1"/>
                </a:solidFill>
                <a:effectLst/>
                <a:latin typeface="+mn-lt"/>
                <a:ea typeface="+mn-ea"/>
                <a:cs typeface="+mn-cs"/>
              </a:rPr>
              <a:t> terms come from the unresolved structures in filtered models, and they need to be modeled to account for the </a:t>
            </a:r>
            <a:r>
              <a:rPr lang="en-US" sz="1200" b="0" i="0" u="none" strike="noStrike" kern="1200" baseline="0" dirty="0" err="1" smtClean="0">
                <a:solidFill>
                  <a:schemeClr val="tx1"/>
                </a:solidFill>
                <a:effectLst/>
                <a:latin typeface="+mn-lt"/>
                <a:ea typeface="+mn-ea"/>
                <a:cs typeface="+mn-cs"/>
              </a:rPr>
              <a:t>meso</a:t>
            </a:r>
            <a:r>
              <a:rPr lang="en-US" sz="1200" b="0" i="0" u="none" strike="noStrike" kern="1200" baseline="0" dirty="0" smtClean="0">
                <a:solidFill>
                  <a:schemeClr val="tx1"/>
                </a:solidFill>
                <a:effectLst/>
                <a:latin typeface="+mn-lt"/>
                <a:ea typeface="+mn-ea"/>
                <a:cs typeface="+mn-cs"/>
              </a:rPr>
              <a:t>-scale </a:t>
            </a:r>
            <a:r>
              <a:rPr lang="en-US" sz="1200" b="0" i="0" u="none" strike="noStrike" kern="1200" baseline="0" dirty="0" err="1" smtClean="0">
                <a:solidFill>
                  <a:schemeClr val="tx1"/>
                </a:solidFill>
                <a:effectLst/>
                <a:latin typeface="+mn-lt"/>
                <a:ea typeface="+mn-ea"/>
                <a:cs typeface="+mn-cs"/>
              </a:rPr>
              <a:t>inhomogeneities</a:t>
            </a:r>
            <a:r>
              <a:rPr lang="en-US" sz="1200" b="0" i="0" u="none" strike="noStrike" kern="1200" baseline="0" dirty="0" smtClean="0">
                <a:solidFill>
                  <a:schemeClr val="tx1"/>
                </a:solidFill>
                <a:effectLst/>
                <a:latin typeface="+mn-lt"/>
                <a:ea typeface="+mn-ea"/>
                <a:cs typeface="+mn-cs"/>
              </a:rPr>
              <a:t>. According to the budget analysis in prior </a:t>
            </a:r>
            <a:r>
              <a:rPr lang="en-US" sz="1200" b="0" i="0" u="none" strike="noStrike" kern="1200" baseline="0" dirty="0" smtClean="0">
                <a:solidFill>
                  <a:schemeClr val="tx1"/>
                </a:solidFill>
                <a:effectLst/>
                <a:latin typeface="+mn-lt"/>
                <a:ea typeface="+mn-ea"/>
                <a:cs typeface="+mn-cs"/>
              </a:rPr>
              <a:t>studies and also confirmed in our analysis, the </a:t>
            </a:r>
            <a:r>
              <a:rPr lang="en-US" sz="1200" b="0" i="0" u="none" strike="noStrike" kern="1200" baseline="0" dirty="0" smtClean="0">
                <a:solidFill>
                  <a:schemeClr val="tx1"/>
                </a:solidFill>
                <a:effectLst/>
                <a:latin typeface="+mn-lt"/>
                <a:ea typeface="+mn-ea"/>
                <a:cs typeface="+mn-cs"/>
              </a:rPr>
              <a:t>sub-grid scale contribution to the drag force is the most significant among all these terms.</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81666EDA-EF00-2F42-9007-0EA488393469}" type="slidenum">
              <a:rPr lang="en-US" smtClean="0"/>
              <a:t>5</a:t>
            </a:fld>
            <a:endParaRPr lang="en-US"/>
          </a:p>
        </p:txBody>
      </p:sp>
    </p:spTree>
    <p:extLst>
      <p:ext uri="{BB962C8B-B14F-4D97-AF65-F5344CB8AC3E}">
        <p14:creationId xmlns:p14="http://schemas.microsoft.com/office/powerpoint/2010/main" val="490318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Previously, our group has been trying to develop constitutive models for account for the sub-grid drag term</a:t>
            </a:r>
            <a:r>
              <a:rPr lang="en-US" sz="1200" b="0" i="0" u="none" strike="noStrike" kern="1200" baseline="0" dirty="0" smtClean="0">
                <a:solidFill>
                  <a:schemeClr val="tx1"/>
                </a:solidFill>
                <a:effectLst/>
                <a:latin typeface="+mn-lt"/>
                <a:ea typeface="+mn-ea"/>
                <a:cs typeface="+mn-cs"/>
              </a:rPr>
              <a:t> using drag correction. Previous modeling attempt included modeling the drag correction term as defined here using </a:t>
            </a:r>
            <a:r>
              <a:rPr lang="en-US" sz="1200" b="0" i="0" u="none" strike="noStrike" kern="1200" dirty="0" smtClean="0">
                <a:solidFill>
                  <a:schemeClr val="tx1"/>
                </a:solidFill>
                <a:effectLst/>
                <a:latin typeface="+mn-lt"/>
                <a:ea typeface="+mn-ea"/>
                <a:cs typeface="+mn-cs"/>
              </a:rPr>
              <a:t>particle </a:t>
            </a:r>
            <a:r>
              <a:rPr lang="en-US" sz="1200" b="0" i="0" u="none" strike="noStrike" kern="1200" dirty="0" smtClean="0">
                <a:solidFill>
                  <a:schemeClr val="tx1"/>
                </a:solidFill>
                <a:effectLst/>
                <a:latin typeface="+mn-lt"/>
                <a:ea typeface="+mn-ea"/>
                <a:cs typeface="+mn-cs"/>
              </a:rPr>
              <a:t>volume fraction and filter size, and then in terms of particle volume fraction, filter size, and slip velocity</a:t>
            </a:r>
            <a:endParaRPr lang="en-US" dirty="0" smtClean="0"/>
          </a:p>
        </p:txBody>
      </p:sp>
      <p:sp>
        <p:nvSpPr>
          <p:cNvPr id="4" name="Slide Number Placeholder 3"/>
          <p:cNvSpPr>
            <a:spLocks noGrp="1"/>
          </p:cNvSpPr>
          <p:nvPr>
            <p:ph type="sldNum" sz="quarter" idx="10"/>
          </p:nvPr>
        </p:nvSpPr>
        <p:spPr/>
        <p:txBody>
          <a:bodyPr/>
          <a:lstStyle/>
          <a:p>
            <a:fld id="{81666EDA-EF00-2F42-9007-0EA488393469}" type="slidenum">
              <a:rPr lang="en-US" smtClean="0"/>
              <a:t>6</a:t>
            </a:fld>
            <a:endParaRPr lang="en-US"/>
          </a:p>
        </p:txBody>
      </p:sp>
    </p:spTree>
    <p:extLst>
      <p:ext uri="{BB962C8B-B14F-4D97-AF65-F5344CB8AC3E}">
        <p14:creationId xmlns:p14="http://schemas.microsoft.com/office/powerpoint/2010/main" val="1055544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present study, we use the approach originally proposed by </a:t>
            </a:r>
            <a:r>
              <a:rPr lang="en-US" baseline="0" dirty="0" err="1" smtClean="0"/>
              <a:t>Toulous</a:t>
            </a:r>
            <a:r>
              <a:rPr lang="en-US" baseline="0" dirty="0" smtClean="0"/>
              <a:t> group to model the sub-grid contribution to drag force with drift velocity as presented here. Here beta star is the microscopic drag coefficient evaluated using filtered variables, and drift velocity is defined here as the difference between filtered gas velocity and the gas velocity seen by the particles. The drift velocity takes into account the </a:t>
            </a:r>
            <a:r>
              <a:rPr lang="en-US" baseline="0" dirty="0" err="1" smtClean="0"/>
              <a:t>inhomogeneities</a:t>
            </a:r>
            <a:r>
              <a:rPr lang="en-US" baseline="0" dirty="0" smtClean="0"/>
              <a:t> inside the filtering volume. However, we are faced with one challenge: this drift velocity is not available in coarse simulations and it needs to be modeled.</a:t>
            </a:r>
            <a:endParaRPr lang="en-US" dirty="0"/>
          </a:p>
        </p:txBody>
      </p:sp>
      <p:sp>
        <p:nvSpPr>
          <p:cNvPr id="4" name="Slide Number Placeholder 3"/>
          <p:cNvSpPr>
            <a:spLocks noGrp="1"/>
          </p:cNvSpPr>
          <p:nvPr>
            <p:ph type="sldNum" sz="quarter" idx="10"/>
          </p:nvPr>
        </p:nvSpPr>
        <p:spPr/>
        <p:txBody>
          <a:bodyPr/>
          <a:lstStyle/>
          <a:p>
            <a:fld id="{81666EDA-EF00-2F42-9007-0EA488393469}" type="slidenum">
              <a:rPr lang="en-US" smtClean="0"/>
              <a:t>7</a:t>
            </a:fld>
            <a:endParaRPr lang="en-US"/>
          </a:p>
        </p:txBody>
      </p:sp>
    </p:spTree>
    <p:extLst>
      <p:ext uri="{BB962C8B-B14F-4D97-AF65-F5344CB8AC3E}">
        <p14:creationId xmlns:p14="http://schemas.microsoft.com/office/powerpoint/2010/main" val="195197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r>
            <a:br>
              <a:rPr lang="en-US" dirty="0" smtClean="0"/>
            </a:br>
            <a:r>
              <a:rPr lang="en-US" u="none" dirty="0" smtClean="0"/>
              <a:t>So to address this challenge, </a:t>
            </a:r>
            <a:r>
              <a:rPr lang="en-US" sz="1200" b="0" i="0" u="none" strike="noStrike" kern="1200" dirty="0" smtClean="0">
                <a:solidFill>
                  <a:schemeClr val="tx1"/>
                </a:solidFill>
                <a:effectLst/>
                <a:latin typeface="+mn-lt"/>
                <a:ea typeface="+mn-ea"/>
                <a:cs typeface="+mn-cs"/>
              </a:rPr>
              <a:t>our group applied scale similarity approach, </a:t>
            </a:r>
            <a:r>
              <a:rPr lang="en-US" sz="1200" b="0" i="0" u="none" strike="noStrike" kern="1200" dirty="0" smtClean="0">
                <a:solidFill>
                  <a:schemeClr val="tx1"/>
                </a:solidFill>
                <a:effectLst/>
                <a:latin typeface="+mn-lt"/>
                <a:ea typeface="+mn-ea"/>
                <a:cs typeface="+mn-cs"/>
              </a:rPr>
              <a:t>to </a:t>
            </a:r>
            <a:r>
              <a:rPr lang="en-US" sz="1200" b="0" i="0" u="none" strike="noStrike" kern="1200" dirty="0" smtClean="0">
                <a:solidFill>
                  <a:schemeClr val="tx1"/>
                </a:solidFill>
                <a:effectLst/>
                <a:latin typeface="+mn-lt"/>
                <a:ea typeface="+mn-ea"/>
                <a:cs typeface="+mn-cs"/>
              </a:rPr>
              <a:t>estimate the drift velocity. This approach produced good a priori result with a Pearson coefficient of 0.8 for flow-direction drift velocity using variables solid volume fraction and slip velocity. Also in posteriori test,  decent agreement between fine- and coarse- grid simulation results were </a:t>
            </a:r>
            <a:r>
              <a:rPr lang="en-US" sz="1200" b="0" i="0" u="none" strike="noStrike" kern="1200" dirty="0" smtClean="0">
                <a:solidFill>
                  <a:schemeClr val="tx1"/>
                </a:solidFill>
                <a:effectLst/>
                <a:latin typeface="+mn-lt"/>
                <a:ea typeface="+mn-ea"/>
                <a:cs typeface="+mn-cs"/>
              </a:rPr>
              <a:t>found for 2-D simulation.</a:t>
            </a:r>
            <a:r>
              <a:rPr lang="en-US" sz="1200" b="0" i="0" u="none" strike="noStrike" kern="1200" baseline="0" dirty="0" smtClean="0">
                <a:solidFill>
                  <a:schemeClr val="tx1"/>
                </a:solidFill>
                <a:effectLst/>
                <a:latin typeface="+mn-lt"/>
                <a:ea typeface="+mn-ea"/>
                <a:cs typeface="+mn-cs"/>
              </a:rPr>
              <a:t> However, </a:t>
            </a:r>
            <a:r>
              <a:rPr lang="en-US" sz="1200" b="0" i="0" kern="1200" dirty="0" smtClean="0">
                <a:solidFill>
                  <a:schemeClr val="tx1"/>
                </a:solidFill>
                <a:effectLst/>
                <a:latin typeface="+mn-lt"/>
                <a:ea typeface="+mn-ea"/>
                <a:cs typeface="+mn-cs"/>
              </a:rPr>
              <a:t>the decrease in correlation coefficient with increasing filter size suggests that the model to predict the drift velocity should include additional markers. </a:t>
            </a:r>
            <a:r>
              <a:rPr lang="en-US" sz="1200" b="0" i="0" u="none" strike="noStrike" kern="1200" baseline="0" dirty="0" smtClean="0">
                <a:solidFill>
                  <a:schemeClr val="tx1"/>
                </a:solidFill>
                <a:effectLst/>
                <a:latin typeface="+mn-lt"/>
                <a:ea typeface="+mn-ea"/>
                <a:cs typeface="+mn-cs"/>
              </a:rPr>
              <a:t>So </a:t>
            </a:r>
            <a:r>
              <a:rPr lang="en-US" sz="1200" b="0" i="0" u="none" strike="noStrike" kern="1200" baseline="0" dirty="0" smtClean="0">
                <a:solidFill>
                  <a:schemeClr val="tx1"/>
                </a:solidFill>
                <a:effectLst/>
                <a:latin typeface="+mn-lt"/>
                <a:ea typeface="+mn-ea"/>
                <a:cs typeface="+mn-cs"/>
              </a:rPr>
              <a:t>in the current approach, we </a:t>
            </a:r>
            <a:r>
              <a:rPr lang="en-US" sz="1200" b="0" i="0" u="none" strike="noStrike" kern="1200" baseline="0" dirty="0" smtClean="0">
                <a:solidFill>
                  <a:schemeClr val="tx1"/>
                </a:solidFill>
                <a:effectLst/>
                <a:latin typeface="+mn-lt"/>
                <a:ea typeface="+mn-ea"/>
                <a:cs typeface="+mn-cs"/>
              </a:rPr>
              <a:t>aim to explore this marker that we are potentially missing. </a:t>
            </a:r>
            <a:r>
              <a:rPr lang="en-US" sz="1200" b="0" i="0" u="none" strike="noStrike" kern="1200" baseline="0" dirty="0" smtClean="0">
                <a:solidFill>
                  <a:schemeClr val="tx1"/>
                </a:solidFill>
                <a:effectLst/>
                <a:latin typeface="+mn-lt"/>
                <a:ea typeface="+mn-ea"/>
                <a:cs typeface="+mn-cs"/>
              </a:rPr>
              <a:t>We start by deriving a transport equation, and then analyze it to identify the key variables for predicting </a:t>
            </a:r>
            <a:r>
              <a:rPr lang="en-US" sz="1200" b="0" i="0" u="none" strike="noStrike" kern="1200" baseline="0" dirty="0" smtClean="0">
                <a:solidFill>
                  <a:schemeClr val="tx1"/>
                </a:solidFill>
                <a:effectLst/>
                <a:latin typeface="+mn-lt"/>
                <a:ea typeface="+mn-ea"/>
                <a:cs typeface="+mn-cs"/>
              </a:rPr>
              <a:t>it, </a:t>
            </a:r>
            <a:r>
              <a:rPr lang="en-US" sz="1200" b="0" i="0" u="none" strike="noStrike" kern="1200" baseline="0" dirty="0" smtClean="0">
                <a:solidFill>
                  <a:schemeClr val="tx1"/>
                </a:solidFill>
                <a:effectLst/>
                <a:latin typeface="+mn-lt"/>
                <a:ea typeface="+mn-ea"/>
                <a:cs typeface="+mn-cs"/>
              </a:rPr>
              <a:t>and then we apply data mining approach, in this study we use neural network to obtain a closure model for it.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1666EDA-EF00-2F42-9007-0EA488393469}" type="slidenum">
              <a:rPr lang="en-US" smtClean="0"/>
              <a:t>8</a:t>
            </a:fld>
            <a:endParaRPr lang="en-US"/>
          </a:p>
        </p:txBody>
      </p:sp>
    </p:spTree>
    <p:extLst>
      <p:ext uri="{BB962C8B-B14F-4D97-AF65-F5344CB8AC3E}">
        <p14:creationId xmlns:p14="http://schemas.microsoft.com/office/powerpoint/2010/main" val="1547972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gather data for model development, we ran 3-D simulation of a dense fluidized bed as shown here. We have a bed with square cross section with approximately 2cm by 2 cm, and the initially the particles are uniformly distributed with a solid volume fraction 0.55 and 3 cm high. We have a free outlet on the top, and gas inlet with 10cm /s from the bottom. The wall boundary conditions are no-slip for gas and zero for particles. We use </a:t>
            </a:r>
            <a:r>
              <a:rPr lang="en-US" baseline="0" dirty="0" err="1" smtClean="0"/>
              <a:t>geldart</a:t>
            </a:r>
            <a:r>
              <a:rPr lang="en-US" baseline="0" dirty="0" smtClean="0"/>
              <a:t> A type particle with 75 um diameter, and grid size of 3dp.</a:t>
            </a:r>
            <a:endParaRPr lang="en-US" dirty="0"/>
          </a:p>
        </p:txBody>
      </p:sp>
      <p:sp>
        <p:nvSpPr>
          <p:cNvPr id="4" name="Slide Number Placeholder 3"/>
          <p:cNvSpPr>
            <a:spLocks noGrp="1"/>
          </p:cNvSpPr>
          <p:nvPr>
            <p:ph type="sldNum" sz="quarter" idx="10"/>
          </p:nvPr>
        </p:nvSpPr>
        <p:spPr/>
        <p:txBody>
          <a:bodyPr/>
          <a:lstStyle/>
          <a:p>
            <a:fld id="{81666EDA-EF00-2F42-9007-0EA488393469}" type="slidenum">
              <a:rPr lang="en-US" smtClean="0"/>
              <a:t>9</a:t>
            </a:fld>
            <a:endParaRPr lang="en-US"/>
          </a:p>
        </p:txBody>
      </p:sp>
    </p:spTree>
    <p:extLst>
      <p:ext uri="{BB962C8B-B14F-4D97-AF65-F5344CB8AC3E}">
        <p14:creationId xmlns:p14="http://schemas.microsoft.com/office/powerpoint/2010/main" val="1086679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3" name="Title Text"/>
          <p:cNvSpPr>
            <a:spLocks noGrp="1"/>
          </p:cNvSpPr>
          <p:nvPr>
            <p:ph type="title"/>
          </p:nvPr>
        </p:nvSpPr>
        <p:spPr>
          <a:prstGeom prst="rect">
            <a:avLst/>
          </a:prstGeom>
        </p:spPr>
        <p:txBody>
          <a:bodyPr/>
          <a:lstStyle/>
          <a:p>
            <a:r>
              <a:rPr lang="en-US" smtClean="0"/>
              <a:t>Click to edit Master title style</a:t>
            </a:r>
            <a:endParaRPr/>
          </a:p>
        </p:txBody>
      </p:sp>
      <p:sp>
        <p:nvSpPr>
          <p:cNvPr id="14" name="Body Level One…"/>
          <p:cNvSpPr>
            <a:spLocks noGrp="1"/>
          </p:cNvSpPr>
          <p:nvPr>
            <p:ph type="body" idx="1"/>
          </p:nvPr>
        </p:nvSpPr>
        <p:spPr>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Slide Number"/>
          <p:cNvSpPr>
            <a:spLocks noGrp="1"/>
          </p:cNvSpPr>
          <p:nvPr>
            <p:ph type="sldNum" sz="quarter" idx="2"/>
          </p:nvPr>
        </p:nvSpPr>
        <p:spPr>
          <a:prstGeom prst="rect">
            <a:avLst/>
          </a:prstGeom>
        </p:spPr>
        <p:txBody>
          <a:bodyPr/>
          <a:lstStyle/>
          <a:p>
            <a:fld id="{C713A3F5-63FC-9E4D-8C18-75203108277E}" type="slidenum">
              <a:rPr lang="en-US" smtClean="0"/>
              <a:t>‹#›</a:t>
            </a:fld>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22" name="Picture 6" descr="Picture 6"/>
          <p:cNvPicPr>
            <a:picLocks noChangeAspect="1"/>
          </p:cNvPicPr>
          <p:nvPr/>
        </p:nvPicPr>
        <p:blipFill>
          <a:blip r:embed="rId2">
            <a:extLst/>
          </a:blip>
          <a:stretch>
            <a:fillRect/>
          </a:stretch>
        </p:blipFill>
        <p:spPr>
          <a:xfrm>
            <a:off x="8324851" y="227015"/>
            <a:ext cx="569913" cy="628651"/>
          </a:xfrm>
          <a:prstGeom prst="rect">
            <a:avLst/>
          </a:prstGeom>
          <a:ln w="12700">
            <a:miter lim="400000"/>
          </a:ln>
        </p:spPr>
      </p:pic>
      <p:sp>
        <p:nvSpPr>
          <p:cNvPr id="23" name="Slide Number"/>
          <p:cNvSpPr>
            <a:spLocks noGrp="1"/>
          </p:cNvSpPr>
          <p:nvPr>
            <p:ph type="sldNum" sz="quarter" idx="2"/>
          </p:nvPr>
        </p:nvSpPr>
        <p:spPr>
          <a:xfrm>
            <a:off x="8846487" y="6351588"/>
            <a:ext cx="297515" cy="300082"/>
          </a:xfrm>
          <a:prstGeom prst="rect">
            <a:avLst/>
          </a:prstGeom>
        </p:spPr>
        <p:txBody>
          <a:bodyPr anchor="t"/>
          <a:lstStyle>
            <a:lvl1pPr>
              <a:spcBef>
                <a:spcPts val="750"/>
              </a:spcBef>
              <a:defRPr sz="1350">
                <a:solidFill>
                  <a:srgbClr val="000000"/>
                </a:solidFill>
              </a:defRPr>
            </a:lvl1pPr>
          </a:lstStyle>
          <a:p>
            <a:fld id="{C713A3F5-63FC-9E4D-8C18-75203108277E}" type="slidenum">
              <a:rPr lang="en-US" smtClean="0"/>
              <a:t>‹#›</a:t>
            </a:fld>
            <a:endParaRPr lang="en-US"/>
          </a:p>
        </p:txBody>
      </p:sp>
      <p:sp>
        <p:nvSpPr>
          <p:cNvPr id="24" name="Rectangle 1032"/>
          <p:cNvSpPr/>
          <p:nvPr/>
        </p:nvSpPr>
        <p:spPr>
          <a:xfrm>
            <a:off x="1" y="933450"/>
            <a:ext cx="6988175" cy="69850"/>
          </a:xfrm>
          <a:prstGeom prst="rect">
            <a:avLst/>
          </a:prstGeom>
          <a:solidFill>
            <a:srgbClr val="FF9900"/>
          </a:solidFill>
          <a:ln w="12700">
            <a:miter lim="400000"/>
          </a:ln>
        </p:spPr>
        <p:txBody>
          <a:bodyPr lIns="34289" rIns="34289" anchor="ctr"/>
          <a:lstStyle/>
          <a:p>
            <a:endParaRPr sz="1350"/>
          </a:p>
        </p:txBody>
      </p:sp>
      <p:sp>
        <p:nvSpPr>
          <p:cNvPr id="25" name="Body Level One…"/>
          <p:cNvSpPr>
            <a:spLocks noGrp="1"/>
          </p:cNvSpPr>
          <p:nvPr>
            <p:ph type="body" idx="1"/>
          </p:nvPr>
        </p:nvSpPr>
        <p:spPr>
          <a:xfrm>
            <a:off x="448056" y="1224796"/>
            <a:ext cx="8229601" cy="4992811"/>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6" name="Title Text"/>
          <p:cNvSpPr>
            <a:spLocks noGrp="1"/>
          </p:cNvSpPr>
          <p:nvPr>
            <p:ph type="title"/>
          </p:nvPr>
        </p:nvSpPr>
        <p:spPr>
          <a:xfrm>
            <a:off x="0" y="0"/>
            <a:ext cx="9144000" cy="1143000"/>
          </a:xfrm>
          <a:prstGeom prst="rect">
            <a:avLst/>
          </a:prstGeom>
        </p:spPr>
        <p:txBody>
          <a:bodyPr/>
          <a:lstStyle/>
          <a:p>
            <a:r>
              <a:rPr lang="en-US" smtClean="0"/>
              <a:t>Click to edit Master title style</a:t>
            </a:r>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4" descr="Picture 14"/>
          <p:cNvPicPr>
            <a:picLocks noChangeAspect="1"/>
          </p:cNvPicPr>
          <p:nvPr/>
        </p:nvPicPr>
        <p:blipFill>
          <a:blip r:embed="rId4">
            <a:extLst/>
          </a:blip>
          <a:stretch>
            <a:fillRect/>
          </a:stretch>
        </p:blipFill>
        <p:spPr>
          <a:xfrm>
            <a:off x="1" y="0"/>
            <a:ext cx="3530600" cy="958850"/>
          </a:xfrm>
          <a:prstGeom prst="rect">
            <a:avLst/>
          </a:prstGeom>
          <a:ln w="12700">
            <a:miter lim="400000"/>
          </a:ln>
        </p:spPr>
      </p:pic>
      <p:sp>
        <p:nvSpPr>
          <p:cNvPr id="3" name="Rectangle 1032"/>
          <p:cNvSpPr/>
          <p:nvPr/>
        </p:nvSpPr>
        <p:spPr>
          <a:xfrm>
            <a:off x="1" y="933450"/>
            <a:ext cx="6988175" cy="69850"/>
          </a:xfrm>
          <a:prstGeom prst="rect">
            <a:avLst/>
          </a:prstGeom>
          <a:solidFill>
            <a:srgbClr val="FF9900"/>
          </a:solidFill>
          <a:ln w="12700">
            <a:miter lim="400000"/>
          </a:ln>
        </p:spPr>
        <p:txBody>
          <a:bodyPr lIns="34289" rIns="34289" anchor="ctr"/>
          <a:lstStyle/>
          <a:p>
            <a:endParaRPr sz="1350"/>
          </a:p>
        </p:txBody>
      </p:sp>
      <p:sp>
        <p:nvSpPr>
          <p:cNvPr id="4" name="Title Text"/>
          <p:cNvSpPr>
            <a:spLocks noGrp="1"/>
          </p:cNvSpPr>
          <p:nvPr>
            <p:ph type="title"/>
          </p:nvPr>
        </p:nvSpPr>
        <p:spPr>
          <a:xfrm>
            <a:off x="429769" y="292927"/>
            <a:ext cx="8229601" cy="1143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p>
            <a:r>
              <a:t>Title Text</a:t>
            </a:r>
          </a:p>
        </p:txBody>
      </p:sp>
      <p:sp>
        <p:nvSpPr>
          <p:cNvPr id="5" name="Body Level One…"/>
          <p:cNvSpPr>
            <a:spLocks noGrp="1"/>
          </p:cNvSpPr>
          <p:nvPr>
            <p:ph type="body" idx="1"/>
          </p:nvPr>
        </p:nvSpPr>
        <p:spPr>
          <a:xfrm>
            <a:off x="448056" y="1691639"/>
            <a:ext cx="8229601" cy="4525964"/>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6" name="Slide Number"/>
          <p:cNvSpPr>
            <a:spLocks noGrp="1"/>
          </p:cNvSpPr>
          <p:nvPr>
            <p:ph type="sldNum" sz="quarter" idx="2"/>
          </p:nvPr>
        </p:nvSpPr>
        <p:spPr>
          <a:xfrm>
            <a:off x="8459819" y="6423498"/>
            <a:ext cx="226983" cy="230832"/>
          </a:xfrm>
          <a:prstGeom prst="rect">
            <a:avLst/>
          </a:prstGeom>
          <a:ln w="12700">
            <a:miter lim="400000"/>
          </a:ln>
        </p:spPr>
        <p:txBody>
          <a:bodyPr wrap="none" lIns="45719" rIns="45719" anchor="ctr">
            <a:spAutoFit/>
          </a:bodyPr>
          <a:lstStyle>
            <a:lvl1pPr algn="r">
              <a:defRPr sz="900">
                <a:solidFill>
                  <a:srgbClr val="888888"/>
                </a:solidFill>
              </a:defRPr>
            </a:lvl1pPr>
          </a:lstStyle>
          <a:p>
            <a:fld id="{C713A3F5-63FC-9E4D-8C18-75203108277E}" type="slidenum">
              <a:rPr lang="en-US" smtClean="0"/>
              <a:t>‹#›</a:t>
            </a:fld>
            <a:endParaRPr lang="en-US"/>
          </a:p>
        </p:txBody>
      </p:sp>
    </p:spTree>
    <p:extLst>
      <p:ext uri="{BB962C8B-B14F-4D97-AF65-F5344CB8AC3E}">
        <p14:creationId xmlns:p14="http://schemas.microsoft.com/office/powerpoint/2010/main" val="1119067496"/>
      </p:ext>
    </p:extLst>
  </p:cSld>
  <p:clrMap bg1="lt1" tx1="dk1" bg2="lt2" tx2="dk2" accent1="accent1" accent2="accent2" accent3="accent3" accent4="accent4" accent5="accent5" accent6="accent6" hlink="hlink" folHlink="folHlink"/>
  <p:sldLayoutIdLst>
    <p:sldLayoutId id="2147483661" r:id="rId1"/>
    <p:sldLayoutId id="2147483662" r:id="rId2"/>
  </p:sldLayoutIdLst>
  <p:transition spd="med"/>
  <p:hf hdr="0" ftr="0" dt="0"/>
  <p:txStyles>
    <p:titleStyle>
      <a:lvl1pPr marL="0" marR="0" indent="0" algn="ctr" defTabSz="685800" rtl="0" eaLnBrk="1" latinLnBrk="0" hangingPunct="1">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mn-lt"/>
          <a:ea typeface="+mn-ea"/>
          <a:cs typeface="+mn-cs"/>
          <a:sym typeface="Calibri"/>
        </a:defRPr>
      </a:lvl1pPr>
      <a:lvl2pPr marL="0" marR="0" indent="0" algn="ctr" defTabSz="685800" rtl="0" eaLnBrk="1" latinLnBrk="0" hangingPunct="1">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mn-lt"/>
          <a:ea typeface="+mn-ea"/>
          <a:cs typeface="+mn-cs"/>
          <a:sym typeface="Calibri"/>
        </a:defRPr>
      </a:lvl2pPr>
      <a:lvl3pPr marL="0" marR="0" indent="0" algn="ctr" defTabSz="685800" rtl="0" eaLnBrk="1" latinLnBrk="0" hangingPunct="1">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mn-lt"/>
          <a:ea typeface="+mn-ea"/>
          <a:cs typeface="+mn-cs"/>
          <a:sym typeface="Calibri"/>
        </a:defRPr>
      </a:lvl3pPr>
      <a:lvl4pPr marL="0" marR="0" indent="0" algn="ctr" defTabSz="685800" rtl="0" eaLnBrk="1" latinLnBrk="0" hangingPunct="1">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mn-lt"/>
          <a:ea typeface="+mn-ea"/>
          <a:cs typeface="+mn-cs"/>
          <a:sym typeface="Calibri"/>
        </a:defRPr>
      </a:lvl4pPr>
      <a:lvl5pPr marL="0" marR="0" indent="0" algn="ctr" defTabSz="685800" rtl="0" eaLnBrk="1" latinLnBrk="0" hangingPunct="1">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mn-lt"/>
          <a:ea typeface="+mn-ea"/>
          <a:cs typeface="+mn-cs"/>
          <a:sym typeface="Calibri"/>
        </a:defRPr>
      </a:lvl5pPr>
      <a:lvl6pPr marL="0" marR="0" indent="342900" algn="ctr" defTabSz="685800" rtl="0" eaLnBrk="1" latinLnBrk="0" hangingPunct="1">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mn-lt"/>
          <a:ea typeface="+mn-ea"/>
          <a:cs typeface="+mn-cs"/>
          <a:sym typeface="Calibri"/>
        </a:defRPr>
      </a:lvl6pPr>
      <a:lvl7pPr marL="0" marR="0" indent="685800" algn="ctr" defTabSz="685800" rtl="0" eaLnBrk="1" latinLnBrk="0" hangingPunct="1">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mn-lt"/>
          <a:ea typeface="+mn-ea"/>
          <a:cs typeface="+mn-cs"/>
          <a:sym typeface="Calibri"/>
        </a:defRPr>
      </a:lvl7pPr>
      <a:lvl8pPr marL="0" marR="0" indent="1028700" algn="ctr" defTabSz="685800" rtl="0" eaLnBrk="1" latinLnBrk="0" hangingPunct="1">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mn-lt"/>
          <a:ea typeface="+mn-ea"/>
          <a:cs typeface="+mn-cs"/>
          <a:sym typeface="Calibri"/>
        </a:defRPr>
      </a:lvl8pPr>
      <a:lvl9pPr marL="0" marR="0" indent="1371600" algn="ctr" defTabSz="685800" rtl="0" eaLnBrk="1" latinLnBrk="0" hangingPunct="1">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mn-lt"/>
          <a:ea typeface="+mn-ea"/>
          <a:cs typeface="+mn-cs"/>
          <a:sym typeface="Calibri"/>
        </a:defRPr>
      </a:lvl9pPr>
    </p:titleStyle>
    <p:bodyStyle>
      <a:lvl1pPr marL="257175" marR="0" indent="-257175" algn="l" defTabSz="685800" rtl="0" eaLnBrk="1" latinLnBrk="0" hangingPunct="1">
        <a:lnSpc>
          <a:spcPct val="100000"/>
        </a:lnSpc>
        <a:spcBef>
          <a:spcPts val="525"/>
        </a:spcBef>
        <a:spcAft>
          <a:spcPts val="0"/>
        </a:spcAft>
        <a:buClrTx/>
        <a:buSzPct val="100000"/>
        <a:buFont typeface="Arial"/>
        <a:buChar char="•"/>
        <a:tabLst/>
        <a:defRPr sz="2400" b="0" i="0" u="none" strike="noStrike" cap="none" spc="0" baseline="0">
          <a:ln>
            <a:noFill/>
          </a:ln>
          <a:solidFill>
            <a:srgbClr val="000000"/>
          </a:solidFill>
          <a:uFillTx/>
          <a:latin typeface="+mn-lt"/>
          <a:ea typeface="+mn-ea"/>
          <a:cs typeface="+mn-cs"/>
          <a:sym typeface="Calibri"/>
        </a:defRPr>
      </a:lvl1pPr>
      <a:lvl2pPr marL="587828" marR="0" indent="-244928" algn="l" defTabSz="685800" rtl="0" eaLnBrk="1" latinLnBrk="0" hangingPunct="1">
        <a:lnSpc>
          <a:spcPct val="100000"/>
        </a:lnSpc>
        <a:spcBef>
          <a:spcPts val="525"/>
        </a:spcBef>
        <a:spcAft>
          <a:spcPts val="0"/>
        </a:spcAft>
        <a:buClrTx/>
        <a:buSzPct val="100000"/>
        <a:buFont typeface="Arial"/>
        <a:buChar char="–"/>
        <a:tabLst/>
        <a:defRPr sz="2400" b="0" i="0" u="none" strike="noStrike" cap="none" spc="0" baseline="0">
          <a:ln>
            <a:noFill/>
          </a:ln>
          <a:solidFill>
            <a:srgbClr val="000000"/>
          </a:solidFill>
          <a:uFillTx/>
          <a:latin typeface="+mn-lt"/>
          <a:ea typeface="+mn-ea"/>
          <a:cs typeface="+mn-cs"/>
          <a:sym typeface="Calibri"/>
        </a:defRPr>
      </a:lvl2pPr>
      <a:lvl3pPr marL="914400" marR="0" indent="-228600" algn="l" defTabSz="685800" rtl="0" eaLnBrk="1" latinLnBrk="0" hangingPunct="1">
        <a:lnSpc>
          <a:spcPct val="100000"/>
        </a:lnSpc>
        <a:spcBef>
          <a:spcPts val="525"/>
        </a:spcBef>
        <a:spcAft>
          <a:spcPts val="0"/>
        </a:spcAft>
        <a:buClrTx/>
        <a:buSzPct val="100000"/>
        <a:buFont typeface="Arial"/>
        <a:buChar char="•"/>
        <a:tabLst/>
        <a:defRPr sz="2400" b="0" i="0" u="none" strike="noStrike" cap="none" spc="0" baseline="0">
          <a:ln>
            <a:noFill/>
          </a:ln>
          <a:solidFill>
            <a:srgbClr val="000000"/>
          </a:solidFill>
          <a:uFillTx/>
          <a:latin typeface="+mn-lt"/>
          <a:ea typeface="+mn-ea"/>
          <a:cs typeface="+mn-cs"/>
          <a:sym typeface="Calibri"/>
        </a:defRPr>
      </a:lvl3pPr>
      <a:lvl4pPr marL="1303020" marR="0" indent="-274320" algn="l" defTabSz="685800" rtl="0" eaLnBrk="1" latinLnBrk="0" hangingPunct="1">
        <a:lnSpc>
          <a:spcPct val="100000"/>
        </a:lnSpc>
        <a:spcBef>
          <a:spcPts val="525"/>
        </a:spcBef>
        <a:spcAft>
          <a:spcPts val="0"/>
        </a:spcAft>
        <a:buClrTx/>
        <a:buSzPct val="100000"/>
        <a:buFont typeface="Arial"/>
        <a:buChar char="–"/>
        <a:tabLst/>
        <a:defRPr sz="2400" b="0" i="0" u="none" strike="noStrike" cap="none" spc="0" baseline="0">
          <a:ln>
            <a:noFill/>
          </a:ln>
          <a:solidFill>
            <a:srgbClr val="000000"/>
          </a:solidFill>
          <a:uFillTx/>
          <a:latin typeface="+mn-lt"/>
          <a:ea typeface="+mn-ea"/>
          <a:cs typeface="+mn-cs"/>
          <a:sym typeface="Calibri"/>
        </a:defRPr>
      </a:lvl4pPr>
      <a:lvl5pPr marL="1645920" marR="0" indent="-274320" algn="l" defTabSz="685800" rtl="0" eaLnBrk="1" latinLnBrk="0" hangingPunct="1">
        <a:lnSpc>
          <a:spcPct val="100000"/>
        </a:lnSpc>
        <a:spcBef>
          <a:spcPts val="525"/>
        </a:spcBef>
        <a:spcAft>
          <a:spcPts val="0"/>
        </a:spcAft>
        <a:buClrTx/>
        <a:buSzPct val="100000"/>
        <a:buFont typeface="Arial"/>
        <a:buChar char="»"/>
        <a:tabLst/>
        <a:defRPr sz="2400" b="0" i="0" u="none" strike="noStrike" cap="none" spc="0" baseline="0">
          <a:ln>
            <a:noFill/>
          </a:ln>
          <a:solidFill>
            <a:srgbClr val="000000"/>
          </a:solidFill>
          <a:uFillTx/>
          <a:latin typeface="+mn-lt"/>
          <a:ea typeface="+mn-ea"/>
          <a:cs typeface="+mn-cs"/>
          <a:sym typeface="Calibri"/>
        </a:defRPr>
      </a:lvl5pPr>
      <a:lvl6pPr marL="1988820" marR="0" indent="-274320" algn="l" defTabSz="685800" rtl="0" eaLnBrk="1" latinLnBrk="0" hangingPunct="1">
        <a:lnSpc>
          <a:spcPct val="100000"/>
        </a:lnSpc>
        <a:spcBef>
          <a:spcPts val="525"/>
        </a:spcBef>
        <a:spcAft>
          <a:spcPts val="0"/>
        </a:spcAft>
        <a:buClrTx/>
        <a:buSzPct val="100000"/>
        <a:buFont typeface="Arial"/>
        <a:buChar char="•"/>
        <a:tabLst/>
        <a:defRPr sz="2400" b="0" i="0" u="none" strike="noStrike" cap="none" spc="0" baseline="0">
          <a:ln>
            <a:noFill/>
          </a:ln>
          <a:solidFill>
            <a:srgbClr val="000000"/>
          </a:solidFill>
          <a:uFillTx/>
          <a:latin typeface="+mn-lt"/>
          <a:ea typeface="+mn-ea"/>
          <a:cs typeface="+mn-cs"/>
          <a:sym typeface="Calibri"/>
        </a:defRPr>
      </a:lvl6pPr>
      <a:lvl7pPr marL="2331720" marR="0" indent="-274320" algn="l" defTabSz="685800" rtl="0" eaLnBrk="1" latinLnBrk="0" hangingPunct="1">
        <a:lnSpc>
          <a:spcPct val="100000"/>
        </a:lnSpc>
        <a:spcBef>
          <a:spcPts val="525"/>
        </a:spcBef>
        <a:spcAft>
          <a:spcPts val="0"/>
        </a:spcAft>
        <a:buClrTx/>
        <a:buSzPct val="100000"/>
        <a:buFont typeface="Arial"/>
        <a:buChar char="•"/>
        <a:tabLst/>
        <a:defRPr sz="2400" b="0" i="0" u="none" strike="noStrike" cap="none" spc="0" baseline="0">
          <a:ln>
            <a:noFill/>
          </a:ln>
          <a:solidFill>
            <a:srgbClr val="000000"/>
          </a:solidFill>
          <a:uFillTx/>
          <a:latin typeface="+mn-lt"/>
          <a:ea typeface="+mn-ea"/>
          <a:cs typeface="+mn-cs"/>
          <a:sym typeface="Calibri"/>
        </a:defRPr>
      </a:lvl7pPr>
      <a:lvl8pPr marL="2674619" marR="0" indent="-274319" algn="l" defTabSz="685800" rtl="0" eaLnBrk="1" latinLnBrk="0" hangingPunct="1">
        <a:lnSpc>
          <a:spcPct val="100000"/>
        </a:lnSpc>
        <a:spcBef>
          <a:spcPts val="525"/>
        </a:spcBef>
        <a:spcAft>
          <a:spcPts val="0"/>
        </a:spcAft>
        <a:buClrTx/>
        <a:buSzPct val="100000"/>
        <a:buFont typeface="Arial"/>
        <a:buChar char="•"/>
        <a:tabLst/>
        <a:defRPr sz="2400" b="0" i="0" u="none" strike="noStrike" cap="none" spc="0" baseline="0">
          <a:ln>
            <a:noFill/>
          </a:ln>
          <a:solidFill>
            <a:srgbClr val="000000"/>
          </a:solidFill>
          <a:uFillTx/>
          <a:latin typeface="+mn-lt"/>
          <a:ea typeface="+mn-ea"/>
          <a:cs typeface="+mn-cs"/>
          <a:sym typeface="Calibri"/>
        </a:defRPr>
      </a:lvl8pPr>
      <a:lvl9pPr marL="3017519" marR="0" indent="-274319" algn="l" defTabSz="685800" rtl="0" eaLnBrk="1" latinLnBrk="0" hangingPunct="1">
        <a:lnSpc>
          <a:spcPct val="100000"/>
        </a:lnSpc>
        <a:spcBef>
          <a:spcPts val="525"/>
        </a:spcBef>
        <a:spcAft>
          <a:spcPts val="0"/>
        </a:spcAft>
        <a:buClrTx/>
        <a:buSzPct val="100000"/>
        <a:buFont typeface="Arial"/>
        <a:buChar char="•"/>
        <a:tabLst/>
        <a:defRPr sz="2400" b="0" i="0" u="none" strike="noStrike" cap="none" spc="0" baseline="0">
          <a:ln>
            <a:noFill/>
          </a:ln>
          <a:solidFill>
            <a:srgbClr val="000000"/>
          </a:solidFill>
          <a:uFillTx/>
          <a:latin typeface="+mn-lt"/>
          <a:ea typeface="+mn-ea"/>
          <a:cs typeface="+mn-cs"/>
          <a:sym typeface="Calibri"/>
        </a:defRPr>
      </a:lvl9pPr>
    </p:bodyStyle>
    <p:otherStyle>
      <a:lvl1pPr marL="0" marR="0" indent="0" algn="r" defTabSz="6858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1pPr>
      <a:lvl2pPr marL="0" marR="0" indent="342900" algn="r" defTabSz="6858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2pPr>
      <a:lvl3pPr marL="0" marR="0" indent="685800" algn="r" defTabSz="6858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3pPr>
      <a:lvl4pPr marL="0" marR="0" indent="1028700" algn="r" defTabSz="6858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4pPr>
      <a:lvl5pPr marL="0" marR="0" indent="1371600" algn="r" defTabSz="6858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5pPr>
      <a:lvl6pPr marL="0" marR="0" indent="1714500" algn="r" defTabSz="6858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6pPr>
      <a:lvl7pPr marL="0" marR="0" indent="2057400" algn="r" defTabSz="6858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7pPr>
      <a:lvl8pPr marL="0" marR="0" indent="2400300" algn="r" defTabSz="6858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8pPr>
      <a:lvl9pPr marL="0" marR="0" indent="2743200" algn="r" defTabSz="6858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3.tif"/><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4.tif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1" Type="http://schemas.openxmlformats.org/officeDocument/2006/relationships/diagramQuickStyle" Target="../diagrams/quickStyle1.xml"/><Relationship Id="rId12" Type="http://schemas.openxmlformats.org/officeDocument/2006/relationships/diagramColors" Target="../diagrams/colors1.xml"/><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9.pn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9" Type="http://schemas.openxmlformats.org/officeDocument/2006/relationships/diagramData" Target="../diagrams/data2.xml"/><Relationship Id="rId10"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18.png"/><Relationship Id="rId5" Type="http://schemas.openxmlformats.org/officeDocument/2006/relationships/image" Target="../media/image20.png"/><Relationship Id="rId6" Type="http://schemas.openxmlformats.org/officeDocument/2006/relationships/image" Target="../media/image240.png"/><Relationship Id="rId7" Type="http://schemas.openxmlformats.org/officeDocument/2006/relationships/image" Target="../media/image25.png"/><Relationship Id="rId8"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70.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27.png"/><Relationship Id="rId7" Type="http://schemas.openxmlformats.org/officeDocument/2006/relationships/image" Target="../media/image30.png"/><Relationship Id="rId8"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13.tif"/><Relationship Id="rId7" Type="http://schemas.openxmlformats.org/officeDocument/2006/relationships/image" Target="../media/image35.png"/><Relationship Id="rId8" Type="http://schemas.openxmlformats.org/officeDocument/2006/relationships/image" Target="../media/image21.tif"/><Relationship Id="rId9" Type="http://schemas.openxmlformats.org/officeDocument/2006/relationships/image" Target="../media/image22.tif"/><Relationship Id="rId10" Type="http://schemas.openxmlformats.org/officeDocument/2006/relationships/image" Target="../media/image23.tif"/><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4.emf"/></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26.emf"/><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27.emf"/><Relationship Id="rId5" Type="http://schemas.openxmlformats.org/officeDocument/2006/relationships/image" Target="../media/image28.emf"/><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29.emf"/><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w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977" y="1175180"/>
            <a:ext cx="7114903" cy="4733559"/>
          </a:xfrm>
        </p:spPr>
        <p:txBody>
          <a:bodyPr>
            <a:normAutofit/>
          </a:bodyPr>
          <a:lstStyle/>
          <a:p>
            <a:r>
              <a:rPr lang="en-US" sz="3600" dirty="0"/>
              <a:t>  </a:t>
            </a:r>
            <a:r>
              <a:rPr lang="en-US" sz="3600" dirty="0" smtClean="0">
                <a:solidFill>
                  <a:srgbClr val="0432FF"/>
                </a:solidFill>
              </a:rPr>
              <a:t>Machine Learning Based Filtered Drag Force Model</a:t>
            </a:r>
            <a:br>
              <a:rPr lang="en-US" sz="3600" dirty="0" smtClean="0">
                <a:solidFill>
                  <a:srgbClr val="0432FF"/>
                </a:solidFill>
              </a:rPr>
            </a:br>
            <a:r>
              <a:rPr lang="en-US" sz="3600" dirty="0">
                <a:solidFill>
                  <a:srgbClr val="0432FF"/>
                </a:solidFill>
              </a:rPr>
              <a:t/>
            </a:r>
            <a:br>
              <a:rPr lang="en-US" sz="3600" dirty="0">
                <a:solidFill>
                  <a:srgbClr val="0432FF"/>
                </a:solidFill>
              </a:rPr>
            </a:br>
            <a:r>
              <a:rPr lang="sv-SE" altLang="en-US" sz="800" dirty="0">
                <a:effectLst>
                  <a:outerShdw blurRad="38100" dist="38100" dir="2700000" algn="tl">
                    <a:srgbClr val="C0C0C0"/>
                  </a:outerShdw>
                </a:effectLst>
              </a:rPr>
              <a:t/>
            </a:r>
            <a:br>
              <a:rPr lang="sv-SE" altLang="en-US" sz="800" dirty="0">
                <a:effectLst>
                  <a:outerShdw blurRad="38100" dist="38100" dir="2700000" algn="tl">
                    <a:srgbClr val="C0C0C0"/>
                  </a:outerShdw>
                </a:effectLst>
              </a:rPr>
            </a:br>
            <a:r>
              <a:rPr lang="en-US" altLang="en-US" sz="2400" dirty="0"/>
              <a:t>Yundi Jiang, </a:t>
            </a:r>
            <a:r>
              <a:rPr lang="en-US" altLang="en-US" sz="2400" dirty="0" err="1"/>
              <a:t>Jari</a:t>
            </a:r>
            <a:r>
              <a:rPr lang="en-US" altLang="en-US" sz="2400" dirty="0"/>
              <a:t> </a:t>
            </a:r>
            <a:r>
              <a:rPr lang="en-US" altLang="en-US" sz="2400" dirty="0" err="1"/>
              <a:t>Kolehmainen</a:t>
            </a:r>
            <a:r>
              <a:rPr lang="en-US" altLang="en-US" sz="2400" dirty="0"/>
              <a:t>, </a:t>
            </a:r>
            <a:r>
              <a:rPr lang="en-US" altLang="en-US" sz="2400" dirty="0" err="1"/>
              <a:t>Yile</a:t>
            </a:r>
            <a:r>
              <a:rPr lang="en-US" altLang="en-US" sz="2400" dirty="0"/>
              <a:t> </a:t>
            </a:r>
            <a:r>
              <a:rPr lang="en-US" altLang="en-US" sz="2400" dirty="0" err="1"/>
              <a:t>Gu</a:t>
            </a:r>
            <a:r>
              <a:rPr lang="en-US" altLang="en-US" sz="2400" dirty="0"/>
              <a:t> </a:t>
            </a:r>
            <a:br>
              <a:rPr lang="en-US" altLang="en-US" sz="2400" dirty="0"/>
            </a:br>
            <a:r>
              <a:rPr lang="en-US" altLang="en-US" sz="2400" dirty="0" err="1"/>
              <a:t>Yannis</a:t>
            </a:r>
            <a:r>
              <a:rPr lang="en-US" altLang="en-US" sz="2400" dirty="0"/>
              <a:t> </a:t>
            </a:r>
            <a:r>
              <a:rPr lang="en-US" altLang="en-US" sz="2400" dirty="0" err="1"/>
              <a:t>Kevrekidis</a:t>
            </a:r>
            <a:r>
              <a:rPr lang="en-US" altLang="en-US" sz="2400" dirty="0"/>
              <a:t> , Ali </a:t>
            </a:r>
            <a:r>
              <a:rPr lang="en-US" altLang="en-US" sz="2400" dirty="0" err="1"/>
              <a:t>Ozel</a:t>
            </a:r>
            <a:r>
              <a:rPr lang="en-US" altLang="en-US" sz="2400" dirty="0"/>
              <a:t> &amp; Sankaran Sundaresan</a:t>
            </a:r>
            <a:br>
              <a:rPr lang="en-US" altLang="en-US" sz="2400" dirty="0"/>
            </a:br>
            <a:r>
              <a:rPr lang="en-US" altLang="en-US" sz="2400" dirty="0"/>
              <a:t/>
            </a:r>
            <a:br>
              <a:rPr lang="en-US" altLang="en-US" sz="2400" dirty="0"/>
            </a:br>
            <a:r>
              <a:rPr lang="en-US" altLang="en-US" sz="2400" dirty="0"/>
              <a:t>Princeton University, NJ</a:t>
            </a:r>
            <a:br>
              <a:rPr lang="en-US" altLang="en-US" sz="2400" dirty="0"/>
            </a:br>
            <a:r>
              <a:rPr lang="en-US" altLang="en-US" sz="2400" dirty="0">
                <a:effectLst>
                  <a:outerShdw blurRad="38100" dist="38100" dir="2700000" algn="tl">
                    <a:srgbClr val="C0C0C0"/>
                  </a:outerShdw>
                </a:effectLst>
              </a:rPr>
              <a:t/>
            </a:r>
            <a:br>
              <a:rPr lang="en-US" altLang="en-US" sz="2400" dirty="0">
                <a:effectLst>
                  <a:outerShdw blurRad="38100" dist="38100" dir="2700000" algn="tl">
                    <a:srgbClr val="C0C0C0"/>
                  </a:outerShdw>
                </a:effectLst>
              </a:rPr>
            </a:br>
            <a:r>
              <a:rPr lang="en-US" sz="2400" dirty="0"/>
              <a:t>  2018 NETL Workshop on Multiphase Flow Science</a:t>
            </a:r>
            <a:endParaRPr lang="en-US" sz="1800" dirty="0"/>
          </a:p>
        </p:txBody>
      </p:sp>
      <p:sp>
        <p:nvSpPr>
          <p:cNvPr id="3" name="Slide Number Placeholder 2"/>
          <p:cNvSpPr>
            <a:spLocks noGrp="1"/>
          </p:cNvSpPr>
          <p:nvPr>
            <p:ph type="sldNum" sz="quarter" idx="2"/>
          </p:nvPr>
        </p:nvSpPr>
        <p:spPr/>
        <p:txBody>
          <a:bodyPr/>
          <a:lstStyle/>
          <a:p>
            <a:fld id="{C713A3F5-63FC-9E4D-8C18-75203108277E}" type="slidenum">
              <a:rPr lang="en-US" smtClean="0"/>
              <a:t>1</a:t>
            </a:fld>
            <a:endParaRPr lang="en-US"/>
          </a:p>
        </p:txBody>
      </p:sp>
      <p:sp>
        <p:nvSpPr>
          <p:cNvPr id="4" name="TextBox 3"/>
          <p:cNvSpPr txBox="1"/>
          <p:nvPr/>
        </p:nvSpPr>
        <p:spPr>
          <a:xfrm>
            <a:off x="188595" y="6256972"/>
            <a:ext cx="3200400"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smtClean="0">
                <a:ln>
                  <a:noFill/>
                </a:ln>
                <a:solidFill>
                  <a:srgbClr val="000000"/>
                </a:solidFill>
                <a:effectLst/>
                <a:uFillTx/>
                <a:latin typeface="+mn-lt"/>
                <a:ea typeface="+mn-ea"/>
                <a:cs typeface="+mn-cs"/>
                <a:sym typeface="Calibri"/>
              </a:rPr>
              <a:t>Funded</a:t>
            </a:r>
            <a:r>
              <a:rPr kumimoji="0" lang="en-US" sz="2400" b="0" i="0" u="none" strike="noStrike" cap="none" spc="0" normalizeH="0" dirty="0" smtClean="0">
                <a:ln>
                  <a:noFill/>
                </a:ln>
                <a:solidFill>
                  <a:srgbClr val="000000"/>
                </a:solidFill>
                <a:effectLst/>
                <a:uFillTx/>
                <a:latin typeface="+mn-lt"/>
                <a:ea typeface="+mn-ea"/>
                <a:cs typeface="+mn-cs"/>
                <a:sym typeface="Calibri"/>
              </a:rPr>
              <a:t> by ExxonMobil </a:t>
            </a:r>
            <a:endParaRPr kumimoji="0" lang="en-US" sz="24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505624846"/>
      </p:ext>
    </p:extLst>
  </p:cSld>
  <p:clrMapOvr>
    <a:masterClrMapping/>
  </p:clrMapOvr>
  <p:transition spd="med" advTm="7667"/>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3372" t="24880" r="42731" b="432"/>
          <a:stretch/>
        </p:blipFill>
        <p:spPr>
          <a:xfrm>
            <a:off x="6086521" y="1040579"/>
            <a:ext cx="1793289" cy="5611091"/>
          </a:xfrm>
          <a:prstGeom prst="rect">
            <a:avLst/>
          </a:prstGeom>
        </p:spPr>
      </p:pic>
      <mc:AlternateContent xmlns:mc="http://schemas.openxmlformats.org/markup-compatibility/2006" xmlns:a14="http://schemas.microsoft.com/office/drawing/2010/main">
        <mc:Choice Requires="a14">
          <p:sp>
            <p:nvSpPr>
              <p:cNvPr id="2" name="Text Placeholder 1"/>
              <p:cNvSpPr>
                <a:spLocks noGrp="1"/>
              </p:cNvSpPr>
              <p:nvPr>
                <p:ph type="body" idx="1"/>
              </p:nvPr>
            </p:nvSpPr>
            <p:spPr>
              <a:xfrm>
                <a:off x="186725" y="1455222"/>
                <a:ext cx="5673021" cy="4605335"/>
              </a:xfrm>
            </p:spPr>
            <p:txBody>
              <a:bodyPr>
                <a:normAutofit/>
              </a:bodyPr>
              <a:lstStyle/>
              <a:p>
                <a:r>
                  <a:rPr lang="en-US" sz="2200" b="1" dirty="0" smtClean="0"/>
                  <a:t>Filtering Euler-Euler results</a:t>
                </a:r>
              </a:p>
              <a:p>
                <a:pPr lvl="1">
                  <a:buFont typeface="Courier New" charset="0"/>
                  <a:buChar char="o"/>
                </a:pPr>
                <a:r>
                  <a:rPr lang="en-US" sz="2200" dirty="0" smtClean="0"/>
                  <a:t>Collect fine-grid simulation results</a:t>
                </a:r>
              </a:p>
              <a:p>
                <a:pPr lvl="1">
                  <a:buFont typeface="Courier New" charset="0"/>
                  <a:buChar char="o"/>
                </a:pPr>
                <a:r>
                  <a:rPr lang="en-US" sz="2200" dirty="0" smtClean="0"/>
                  <a:t>Filter all relevant quantities using a filter of chosen size</a:t>
                </a:r>
              </a:p>
              <a:p>
                <a:pPr lvl="2"/>
                <a:r>
                  <a:rPr lang="en-US" sz="2200" dirty="0" smtClean="0"/>
                  <a:t>Filtered variables: </a:t>
                </a:r>
                <a14:m>
                  <m:oMath xmlns:m="http://schemas.openxmlformats.org/officeDocument/2006/math">
                    <m:sSub>
                      <m:sSubPr>
                        <m:ctrlPr>
                          <a:rPr lang="en-US" sz="2200" i="1">
                            <a:latin typeface="Cambria Math" charset="0"/>
                          </a:rPr>
                        </m:ctrlPr>
                      </m:sSubPr>
                      <m:e>
                        <m:acc>
                          <m:accPr>
                            <m:chr m:val="̅"/>
                            <m:ctrlPr>
                              <a:rPr lang="en-US" sz="2200" i="1" smtClean="0">
                                <a:latin typeface="Cambria Math" charset="0"/>
                              </a:rPr>
                            </m:ctrlPr>
                          </m:accPr>
                          <m:e>
                            <m:r>
                              <a:rPr lang="en-US" sz="2200" b="0" i="1" smtClean="0">
                                <a:latin typeface="Cambria Math" charset="0"/>
                              </a:rPr>
                              <m:t>𝜙</m:t>
                            </m:r>
                          </m:e>
                        </m:acc>
                      </m:e>
                      <m:sub>
                        <m:r>
                          <a:rPr lang="en-US" sz="2200" i="1">
                            <a:latin typeface="Cambria Math" charset="0"/>
                          </a:rPr>
                          <m:t>𝑠</m:t>
                        </m:r>
                      </m:sub>
                    </m:sSub>
                    <m:r>
                      <a:rPr lang="en-US" sz="2200" i="1">
                        <a:latin typeface="Cambria Math" charset="0"/>
                      </a:rPr>
                      <m:t>, </m:t>
                    </m:r>
                    <m:sSub>
                      <m:sSubPr>
                        <m:ctrlPr>
                          <a:rPr lang="en-US" sz="2200" i="1">
                            <a:latin typeface="Cambria Math" charset="0"/>
                          </a:rPr>
                        </m:ctrlPr>
                      </m:sSubPr>
                      <m:e>
                        <m:acc>
                          <m:accPr>
                            <m:chr m:val="̃"/>
                            <m:ctrlPr>
                              <a:rPr lang="en-US" sz="2200" i="1" smtClean="0">
                                <a:latin typeface="Cambria Math" charset="0"/>
                              </a:rPr>
                            </m:ctrlPr>
                          </m:accPr>
                          <m:e>
                            <m:r>
                              <a:rPr lang="en-US" sz="2200" b="0" i="1" smtClean="0">
                                <a:latin typeface="Cambria Math" charset="0"/>
                              </a:rPr>
                              <m:t>𝑢</m:t>
                            </m:r>
                          </m:e>
                        </m:acc>
                      </m:e>
                      <m:sub>
                        <m:r>
                          <a:rPr lang="en-US" sz="2200" i="1">
                            <a:latin typeface="Cambria Math" charset="0"/>
                          </a:rPr>
                          <m:t>𝑔</m:t>
                        </m:r>
                      </m:sub>
                    </m:sSub>
                    <m:r>
                      <a:rPr lang="en-US" sz="2200" i="1">
                        <a:latin typeface="Cambria Math" charset="0"/>
                      </a:rPr>
                      <m:t>,</m:t>
                    </m:r>
                    <m:sSub>
                      <m:sSubPr>
                        <m:ctrlPr>
                          <a:rPr lang="en-US" sz="2200" i="1">
                            <a:latin typeface="Cambria Math" charset="0"/>
                          </a:rPr>
                        </m:ctrlPr>
                      </m:sSubPr>
                      <m:e>
                        <m:acc>
                          <m:accPr>
                            <m:chr m:val="̃"/>
                            <m:ctrlPr>
                              <a:rPr lang="en-US" sz="2200" i="1" smtClean="0">
                                <a:latin typeface="Cambria Math" charset="0"/>
                              </a:rPr>
                            </m:ctrlPr>
                          </m:accPr>
                          <m:e>
                            <m:r>
                              <a:rPr lang="en-US" sz="2200" b="0" i="1" smtClean="0">
                                <a:latin typeface="Cambria Math" charset="0"/>
                              </a:rPr>
                              <m:t>𝑢</m:t>
                            </m:r>
                          </m:e>
                        </m:acc>
                      </m:e>
                      <m:sub>
                        <m:r>
                          <a:rPr lang="en-US" sz="2200" i="1">
                            <a:latin typeface="Cambria Math" charset="0"/>
                          </a:rPr>
                          <m:t>𝑠</m:t>
                        </m:r>
                      </m:sub>
                    </m:sSub>
                  </m:oMath>
                </a14:m>
                <a:endParaRPr lang="en-US" sz="2200" dirty="0" smtClean="0"/>
              </a:p>
              <a:p>
                <a:pPr lvl="2"/>
                <a:r>
                  <a:rPr lang="en-US" sz="2200" dirty="0" smtClean="0"/>
                  <a:t>Sub-grid scale terms </a:t>
                </a:r>
                <a:r>
                  <a:rPr lang="mr-IN" sz="2200" dirty="0" smtClean="0"/>
                  <a:t>–</a:t>
                </a:r>
                <a:r>
                  <a:rPr lang="en-US" sz="2200" dirty="0" smtClean="0"/>
                  <a:t> </a:t>
                </a:r>
                <a:r>
                  <a:rPr lang="en-US" sz="2200" dirty="0" smtClean="0">
                    <a:solidFill>
                      <a:srgbClr val="FF0000"/>
                    </a:solidFill>
                  </a:rPr>
                  <a:t>Budget Analysis</a:t>
                </a:r>
              </a:p>
              <a:p>
                <a:pPr lvl="2"/>
                <a:r>
                  <a:rPr lang="en-US" sz="2200" dirty="0" smtClean="0"/>
                  <a:t>Additional quantities: Filtered drag, drift velocity, etc.</a:t>
                </a:r>
                <a:endParaRPr lang="en-US" sz="2200" dirty="0"/>
              </a:p>
              <a:p>
                <a:endParaRPr lang="en-US" dirty="0"/>
              </a:p>
            </p:txBody>
          </p:sp>
        </mc:Choice>
        <mc:Fallback xmlns="">
          <p:sp>
            <p:nvSpPr>
              <p:cNvPr id="2" name="Text Placeholder 1"/>
              <p:cNvSpPr>
                <a:spLocks noGrp="1" noRot="1" noChangeAspect="1" noMove="1" noResize="1" noEditPoints="1" noAdjustHandles="1" noChangeArrowheads="1" noChangeShapeType="1" noTextEdit="1"/>
              </p:cNvSpPr>
              <p:nvPr>
                <p:ph type="body" idx="1"/>
              </p:nvPr>
            </p:nvSpPr>
            <p:spPr>
              <a:xfrm>
                <a:off x="186725" y="1455222"/>
                <a:ext cx="5673021" cy="4605335"/>
              </a:xfrm>
              <a:blipFill rotWithShape="0">
                <a:blip r:embed="rId4"/>
                <a:stretch>
                  <a:fillRect l="-2043" t="-927" r="-1505"/>
                </a:stretch>
              </a:blipFill>
            </p:spPr>
            <p:txBody>
              <a:bodyPr/>
              <a:lstStyle/>
              <a:p>
                <a:r>
                  <a:rPr lang="en-US">
                    <a:noFill/>
                  </a:rPr>
                  <a:t> </a:t>
                </a:r>
              </a:p>
            </p:txBody>
          </p:sp>
        </mc:Fallback>
      </mc:AlternateContent>
      <p:sp>
        <p:nvSpPr>
          <p:cNvPr id="3" name="Title 2"/>
          <p:cNvSpPr>
            <a:spLocks noGrp="1"/>
          </p:cNvSpPr>
          <p:nvPr>
            <p:ph type="title"/>
          </p:nvPr>
        </p:nvSpPr>
        <p:spPr>
          <a:xfrm>
            <a:off x="0" y="0"/>
            <a:ext cx="9144000" cy="955160"/>
          </a:xfrm>
        </p:spPr>
        <p:txBody>
          <a:bodyPr>
            <a:normAutofit/>
          </a:bodyPr>
          <a:lstStyle/>
          <a:p>
            <a:r>
              <a:rPr lang="en-US" altLang="x-none" dirty="0" smtClean="0">
                <a:solidFill>
                  <a:srgbClr val="0432FF"/>
                </a:solidFill>
              </a:rPr>
              <a:t>Fine-grid Euler-Euler simulation</a:t>
            </a:r>
            <a:endParaRPr lang="en-US" altLang="x-none" dirty="0">
              <a:solidFill>
                <a:srgbClr val="0432FF"/>
              </a:solidFill>
            </a:endParaRPr>
          </a:p>
        </p:txBody>
      </p:sp>
      <p:sp>
        <p:nvSpPr>
          <p:cNvPr id="10" name="Slide Number Placeholder 9"/>
          <p:cNvSpPr>
            <a:spLocks noGrp="1"/>
          </p:cNvSpPr>
          <p:nvPr>
            <p:ph type="sldNum" sz="quarter" idx="2"/>
          </p:nvPr>
        </p:nvSpPr>
        <p:spPr/>
        <p:txBody>
          <a:bodyPr/>
          <a:lstStyle/>
          <a:p>
            <a:fld id="{C713A3F5-63FC-9E4D-8C18-75203108277E}" type="slidenum">
              <a:rPr lang="en-US" smtClean="0"/>
              <a:t>10</a:t>
            </a:fld>
            <a:endParaRPr lang="en-US"/>
          </a:p>
        </p:txBody>
      </p:sp>
      <p:sp>
        <p:nvSpPr>
          <p:cNvPr id="12" name="Rectangle 11"/>
          <p:cNvSpPr>
            <a:spLocks noChangeArrowheads="1"/>
          </p:cNvSpPr>
          <p:nvPr/>
        </p:nvSpPr>
        <p:spPr bwMode="auto">
          <a:xfrm>
            <a:off x="6811769" y="5149445"/>
            <a:ext cx="348168" cy="341401"/>
          </a:xfrm>
          <a:prstGeom prst="rect">
            <a:avLst/>
          </a:prstGeom>
          <a:solidFill>
            <a:schemeClr val="accent1">
              <a:alpha val="59999"/>
            </a:schemeClr>
          </a:solidFill>
          <a:ln w="28575">
            <a:solidFill>
              <a:schemeClr val="tx1"/>
            </a:solidFill>
            <a:miter lim="800000"/>
            <a:headEnd/>
            <a:tailEnd/>
          </a:ln>
        </p:spPr>
        <p:txBody>
          <a:bodyPr wrap="none" anchor="ctr"/>
          <a:lstStyle>
            <a:lvl1pPr>
              <a:defRPr sz="7200">
                <a:solidFill>
                  <a:schemeClr val="tx1"/>
                </a:solidFill>
                <a:latin typeface="Calibri" charset="0"/>
                <a:ea typeface="Arial" charset="0"/>
                <a:cs typeface="Arial" charset="0"/>
              </a:defRPr>
            </a:lvl1pPr>
            <a:lvl2pPr marL="742950" indent="-285750">
              <a:defRPr sz="7200">
                <a:solidFill>
                  <a:schemeClr val="tx1"/>
                </a:solidFill>
                <a:latin typeface="Calibri" charset="0"/>
                <a:ea typeface="Arial" charset="0"/>
                <a:cs typeface="Arial" charset="0"/>
              </a:defRPr>
            </a:lvl2pPr>
            <a:lvl3pPr marL="1143000" indent="-228600">
              <a:defRPr sz="7200">
                <a:solidFill>
                  <a:schemeClr val="tx1"/>
                </a:solidFill>
                <a:latin typeface="Calibri" charset="0"/>
                <a:ea typeface="Arial" charset="0"/>
                <a:cs typeface="Arial" charset="0"/>
              </a:defRPr>
            </a:lvl3pPr>
            <a:lvl4pPr marL="1600200" indent="-228600">
              <a:defRPr sz="7200">
                <a:solidFill>
                  <a:schemeClr val="tx1"/>
                </a:solidFill>
                <a:latin typeface="Calibri" charset="0"/>
                <a:ea typeface="Arial" charset="0"/>
                <a:cs typeface="Arial" charset="0"/>
              </a:defRPr>
            </a:lvl4pPr>
            <a:lvl5pPr marL="2057400" indent="-228600">
              <a:defRPr sz="7200">
                <a:solidFill>
                  <a:schemeClr val="tx1"/>
                </a:solidFill>
                <a:latin typeface="Calibri" charset="0"/>
                <a:ea typeface="Arial" charset="0"/>
                <a:cs typeface="Arial" charset="0"/>
              </a:defRPr>
            </a:lvl5pPr>
            <a:lvl6pPr marL="2514600" indent="-228600" defTabSz="3657600" eaLnBrk="0" fontAlgn="base" hangingPunct="0">
              <a:spcBef>
                <a:spcPct val="0"/>
              </a:spcBef>
              <a:spcAft>
                <a:spcPct val="0"/>
              </a:spcAft>
              <a:defRPr sz="7200">
                <a:solidFill>
                  <a:schemeClr val="tx1"/>
                </a:solidFill>
                <a:latin typeface="Calibri" charset="0"/>
                <a:ea typeface="Arial" charset="0"/>
                <a:cs typeface="Arial" charset="0"/>
              </a:defRPr>
            </a:lvl6pPr>
            <a:lvl7pPr marL="2971800" indent="-228600" defTabSz="3657600" eaLnBrk="0" fontAlgn="base" hangingPunct="0">
              <a:spcBef>
                <a:spcPct val="0"/>
              </a:spcBef>
              <a:spcAft>
                <a:spcPct val="0"/>
              </a:spcAft>
              <a:defRPr sz="7200">
                <a:solidFill>
                  <a:schemeClr val="tx1"/>
                </a:solidFill>
                <a:latin typeface="Calibri" charset="0"/>
                <a:ea typeface="Arial" charset="0"/>
                <a:cs typeface="Arial" charset="0"/>
              </a:defRPr>
            </a:lvl7pPr>
            <a:lvl8pPr marL="3429000" indent="-228600" defTabSz="3657600" eaLnBrk="0" fontAlgn="base" hangingPunct="0">
              <a:spcBef>
                <a:spcPct val="0"/>
              </a:spcBef>
              <a:spcAft>
                <a:spcPct val="0"/>
              </a:spcAft>
              <a:defRPr sz="7200">
                <a:solidFill>
                  <a:schemeClr val="tx1"/>
                </a:solidFill>
                <a:latin typeface="Calibri" charset="0"/>
                <a:ea typeface="Arial" charset="0"/>
                <a:cs typeface="Arial" charset="0"/>
              </a:defRPr>
            </a:lvl8pPr>
            <a:lvl9pPr marL="3886200" indent="-228600" defTabSz="3657600" eaLnBrk="0" fontAlgn="base" hangingPunct="0">
              <a:spcBef>
                <a:spcPct val="0"/>
              </a:spcBef>
              <a:spcAft>
                <a:spcPct val="0"/>
              </a:spcAft>
              <a:defRPr sz="7200">
                <a:solidFill>
                  <a:schemeClr val="tx1"/>
                </a:solidFill>
                <a:latin typeface="Calibri" charset="0"/>
                <a:ea typeface="Arial" charset="0"/>
                <a:cs typeface="Arial" charset="0"/>
              </a:defRPr>
            </a:lvl9pPr>
          </a:lstStyle>
          <a:p>
            <a:pPr eaLnBrk="1" hangingPunct="1"/>
            <a:endParaRPr lang="x-none" altLang="x-none"/>
          </a:p>
        </p:txBody>
      </p:sp>
      <p:sp>
        <p:nvSpPr>
          <p:cNvPr id="14" name="Rectangle 13"/>
          <p:cNvSpPr>
            <a:spLocks noChangeArrowheads="1"/>
          </p:cNvSpPr>
          <p:nvPr/>
        </p:nvSpPr>
        <p:spPr bwMode="auto">
          <a:xfrm>
            <a:off x="6868150" y="4473686"/>
            <a:ext cx="230029" cy="222097"/>
          </a:xfrm>
          <a:prstGeom prst="rect">
            <a:avLst/>
          </a:prstGeom>
          <a:solidFill>
            <a:schemeClr val="accent1">
              <a:alpha val="59999"/>
            </a:schemeClr>
          </a:solidFill>
          <a:ln w="28575">
            <a:solidFill>
              <a:schemeClr val="tx1"/>
            </a:solidFill>
            <a:miter lim="800000"/>
            <a:headEnd/>
            <a:tailEnd/>
          </a:ln>
        </p:spPr>
        <p:txBody>
          <a:bodyPr wrap="none" anchor="ctr"/>
          <a:lstStyle>
            <a:lvl1pPr>
              <a:defRPr sz="7200">
                <a:solidFill>
                  <a:schemeClr val="tx1"/>
                </a:solidFill>
                <a:latin typeface="Calibri" charset="0"/>
                <a:ea typeface="Arial" charset="0"/>
                <a:cs typeface="Arial" charset="0"/>
              </a:defRPr>
            </a:lvl1pPr>
            <a:lvl2pPr marL="742950" indent="-285750">
              <a:defRPr sz="7200">
                <a:solidFill>
                  <a:schemeClr val="tx1"/>
                </a:solidFill>
                <a:latin typeface="Calibri" charset="0"/>
                <a:ea typeface="Arial" charset="0"/>
                <a:cs typeface="Arial" charset="0"/>
              </a:defRPr>
            </a:lvl2pPr>
            <a:lvl3pPr marL="1143000" indent="-228600">
              <a:defRPr sz="7200">
                <a:solidFill>
                  <a:schemeClr val="tx1"/>
                </a:solidFill>
                <a:latin typeface="Calibri" charset="0"/>
                <a:ea typeface="Arial" charset="0"/>
                <a:cs typeface="Arial" charset="0"/>
              </a:defRPr>
            </a:lvl3pPr>
            <a:lvl4pPr marL="1600200" indent="-228600">
              <a:defRPr sz="7200">
                <a:solidFill>
                  <a:schemeClr val="tx1"/>
                </a:solidFill>
                <a:latin typeface="Calibri" charset="0"/>
                <a:ea typeface="Arial" charset="0"/>
                <a:cs typeface="Arial" charset="0"/>
              </a:defRPr>
            </a:lvl4pPr>
            <a:lvl5pPr marL="2057400" indent="-228600">
              <a:defRPr sz="7200">
                <a:solidFill>
                  <a:schemeClr val="tx1"/>
                </a:solidFill>
                <a:latin typeface="Calibri" charset="0"/>
                <a:ea typeface="Arial" charset="0"/>
                <a:cs typeface="Arial" charset="0"/>
              </a:defRPr>
            </a:lvl5pPr>
            <a:lvl6pPr marL="2514600" indent="-228600" defTabSz="3657600" eaLnBrk="0" fontAlgn="base" hangingPunct="0">
              <a:spcBef>
                <a:spcPct val="0"/>
              </a:spcBef>
              <a:spcAft>
                <a:spcPct val="0"/>
              </a:spcAft>
              <a:defRPr sz="7200">
                <a:solidFill>
                  <a:schemeClr val="tx1"/>
                </a:solidFill>
                <a:latin typeface="Calibri" charset="0"/>
                <a:ea typeface="Arial" charset="0"/>
                <a:cs typeface="Arial" charset="0"/>
              </a:defRPr>
            </a:lvl6pPr>
            <a:lvl7pPr marL="2971800" indent="-228600" defTabSz="3657600" eaLnBrk="0" fontAlgn="base" hangingPunct="0">
              <a:spcBef>
                <a:spcPct val="0"/>
              </a:spcBef>
              <a:spcAft>
                <a:spcPct val="0"/>
              </a:spcAft>
              <a:defRPr sz="7200">
                <a:solidFill>
                  <a:schemeClr val="tx1"/>
                </a:solidFill>
                <a:latin typeface="Calibri" charset="0"/>
                <a:ea typeface="Arial" charset="0"/>
                <a:cs typeface="Arial" charset="0"/>
              </a:defRPr>
            </a:lvl7pPr>
            <a:lvl8pPr marL="3429000" indent="-228600" defTabSz="3657600" eaLnBrk="0" fontAlgn="base" hangingPunct="0">
              <a:spcBef>
                <a:spcPct val="0"/>
              </a:spcBef>
              <a:spcAft>
                <a:spcPct val="0"/>
              </a:spcAft>
              <a:defRPr sz="7200">
                <a:solidFill>
                  <a:schemeClr val="tx1"/>
                </a:solidFill>
                <a:latin typeface="Calibri" charset="0"/>
                <a:ea typeface="Arial" charset="0"/>
                <a:cs typeface="Arial" charset="0"/>
              </a:defRPr>
            </a:lvl8pPr>
            <a:lvl9pPr marL="3886200" indent="-228600" defTabSz="3657600" eaLnBrk="0" fontAlgn="base" hangingPunct="0">
              <a:spcBef>
                <a:spcPct val="0"/>
              </a:spcBef>
              <a:spcAft>
                <a:spcPct val="0"/>
              </a:spcAft>
              <a:defRPr sz="7200">
                <a:solidFill>
                  <a:schemeClr val="tx1"/>
                </a:solidFill>
                <a:latin typeface="Calibri" charset="0"/>
                <a:ea typeface="Arial" charset="0"/>
                <a:cs typeface="Arial" charset="0"/>
              </a:defRPr>
            </a:lvl9pPr>
          </a:lstStyle>
          <a:p>
            <a:pPr eaLnBrk="1" hangingPunct="1"/>
            <a:endParaRPr lang="x-none" altLang="x-none"/>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81259" t="54929" r="3253"/>
          <a:stretch/>
        </p:blipFill>
        <p:spPr>
          <a:xfrm>
            <a:off x="7578289" y="3657363"/>
            <a:ext cx="1416185" cy="2399303"/>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7855062" y="3245324"/>
                <a:ext cx="38805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1800" b="0" i="1" u="none" strike="noStrike" cap="none" spc="0" normalizeH="0" baseline="0" smtClean="0">
                              <a:ln>
                                <a:noFill/>
                              </a:ln>
                              <a:solidFill>
                                <a:srgbClr val="000000"/>
                              </a:solidFill>
                              <a:effectLst/>
                              <a:uFillTx/>
                              <a:latin typeface="Cambria Math" charset="0"/>
                              <a:ea typeface="+mn-ea"/>
                              <a:cs typeface="+mn-cs"/>
                              <a:sym typeface="Calibri"/>
                            </a:rPr>
                          </m:ctrlPr>
                        </m:sSubPr>
                        <m:e>
                          <m:r>
                            <a:rPr kumimoji="0" lang="en-US" sz="1800" b="0" i="1" u="none" strike="noStrike" cap="none" spc="0" normalizeH="0" baseline="0" smtClean="0">
                              <a:ln>
                                <a:noFill/>
                              </a:ln>
                              <a:solidFill>
                                <a:srgbClr val="000000"/>
                              </a:solidFill>
                              <a:effectLst/>
                              <a:uFillTx/>
                              <a:latin typeface="Cambria Math" charset="0"/>
                              <a:ea typeface="+mn-ea"/>
                              <a:cs typeface="+mn-cs"/>
                              <a:sym typeface="Calibri"/>
                            </a:rPr>
                            <m:t>𝜙</m:t>
                          </m:r>
                        </m:e>
                        <m:sub>
                          <m:r>
                            <a:rPr kumimoji="0" lang="en-US" sz="1800" b="0" i="1" u="none" strike="noStrike" cap="none" spc="0" normalizeH="0" baseline="0" smtClean="0">
                              <a:ln>
                                <a:noFill/>
                              </a:ln>
                              <a:solidFill>
                                <a:srgbClr val="000000"/>
                              </a:solidFill>
                              <a:effectLst/>
                              <a:uFillTx/>
                              <a:latin typeface="Cambria Math" charset="0"/>
                              <a:ea typeface="+mn-ea"/>
                              <a:cs typeface="+mn-cs"/>
                              <a:sym typeface="Calibri"/>
                            </a:rPr>
                            <m:t>𝑠</m:t>
                          </m:r>
                        </m:sub>
                      </m:sSub>
                    </m:oMath>
                  </m:oMathPara>
                </a14:m>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7855062" y="3245324"/>
                <a:ext cx="388053" cy="369330"/>
              </a:xfrm>
              <a:prstGeom prst="rect">
                <a:avLst/>
              </a:prstGeom>
              <a:blipFill rotWithShape="0">
                <a:blip r:embed="rId5"/>
                <a:stretch>
                  <a:fillRect l="-9524" b="-11475"/>
                </a:stretch>
              </a:blipFill>
              <a:ln w="12700" cap="flat">
                <a:noFill/>
                <a:miter lim="400000"/>
              </a:ln>
              <a:effectLst/>
            </p:spPr>
            <p:txBody>
              <a:bodyPr/>
              <a:lstStyle/>
              <a:p>
                <a:r>
                  <a:rPr lang="en-US">
                    <a:noFill/>
                  </a:rPr>
                  <a:t> </a:t>
                </a:r>
              </a:p>
            </p:txBody>
          </p:sp>
        </mc:Fallback>
      </mc:AlternateContent>
    </p:spTree>
    <p:extLst>
      <p:ext uri="{BB962C8B-B14F-4D97-AF65-F5344CB8AC3E}">
        <p14:creationId xmlns:p14="http://schemas.microsoft.com/office/powerpoint/2010/main" val="1456587047"/>
      </p:ext>
    </p:extLst>
  </p:cSld>
  <p:clrMapOvr>
    <a:masterClrMapping/>
  </p:clrMapOvr>
  <p:transition spd="med" advTm="20943"/>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idx="1"/>
              </p:nvPr>
            </p:nvSpPr>
            <p:spPr>
              <a:xfrm>
                <a:off x="448056" y="1067628"/>
                <a:ext cx="8524494" cy="5633204"/>
              </a:xfrm>
            </p:spPr>
            <p:txBody>
              <a:bodyPr>
                <a:normAutofit fontScale="85000"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300" dirty="0" smtClean="0">
                    <a:solidFill>
                      <a:srgbClr val="FF0000"/>
                    </a:solidFill>
                  </a:rPr>
                  <a:t>Derivation</a:t>
                </a:r>
              </a:p>
              <a:p>
                <a:pPr marL="0" marR="0" lvl="0" indent="0" defTabSz="914400" eaLnBrk="1" fontAlgn="auto" latinLnBrk="0" hangingPunct="1">
                  <a:lnSpc>
                    <a:spcPct val="100000"/>
                  </a:lnSpc>
                  <a:spcBef>
                    <a:spcPts val="0"/>
                  </a:spcBef>
                  <a:spcAft>
                    <a:spcPts val="0"/>
                  </a:spcAft>
                  <a:buClrTx/>
                  <a:buSzTx/>
                  <a:buFontTx/>
                  <a:buNone/>
                  <a:tabLst/>
                  <a:defRPr/>
                </a:pPr>
                <a:endParaRPr lang="en-US" b="1" dirty="0" smtClean="0">
                  <a:solidFill>
                    <a:schemeClr val="tx1"/>
                  </a:solidFill>
                </a:endParaRPr>
              </a:p>
              <a:p>
                <a:pPr marL="0" indent="0" defTabSz="914400">
                  <a:spcBef>
                    <a:spcPts val="0"/>
                  </a:spcBef>
                  <a:buSzTx/>
                  <a:buNone/>
                </a:pPr>
                <a:r>
                  <a:rPr lang="en-US" sz="1600" dirty="0" smtClean="0"/>
                  <a:t>                </a:t>
                </a:r>
                <a14:m>
                  <m:oMath xmlns:m="http://schemas.openxmlformats.org/officeDocument/2006/math">
                    <m:f>
                      <m:fPr>
                        <m:ctrlPr>
                          <a:rPr lang="mr-IN" i="1">
                            <a:latin typeface="Cambria Math" charset="0"/>
                          </a:rPr>
                        </m:ctrlPr>
                      </m:fPr>
                      <m:num>
                        <m:r>
                          <a:rPr lang="mr-IN" i="1">
                            <a:latin typeface="Cambria Math" charset="0"/>
                            <a:ea typeface="Cambria Math" charset="0"/>
                            <a:cs typeface="Cambria Math" charset="0"/>
                          </a:rPr>
                          <m:t>𝜕</m:t>
                        </m:r>
                      </m:num>
                      <m:den>
                        <m:r>
                          <a:rPr lang="mr-IN" i="1">
                            <a:latin typeface="Cambria Math" charset="0"/>
                            <a:ea typeface="Cambria Math" charset="0"/>
                            <a:cs typeface="Cambria Math" charset="0"/>
                          </a:rPr>
                          <m:t>𝜕</m:t>
                        </m:r>
                        <m:r>
                          <a:rPr lang="en-US" i="1">
                            <a:latin typeface="Cambria Math" charset="0"/>
                            <a:ea typeface="Cambria Math" charset="0"/>
                            <a:cs typeface="Cambria Math" charset="0"/>
                          </a:rPr>
                          <m:t>𝑡</m:t>
                        </m:r>
                      </m:den>
                    </m:f>
                    <m:sSub>
                      <m:sSubPr>
                        <m:ctrlPr>
                          <a:rPr lang="en-US" b="0" i="1" smtClean="0">
                            <a:latin typeface="Cambria Math" charset="0"/>
                            <a:ea typeface="Cambria Math" charset="0"/>
                            <a:cs typeface="Cambria Math" charset="0"/>
                          </a:rPr>
                        </m:ctrlPr>
                      </m:sSubPr>
                      <m:e>
                        <m:r>
                          <a:rPr lang="en-US" b="0" i="1" smtClean="0">
                            <a:latin typeface="Cambria Math" charset="0"/>
                            <a:ea typeface="Cambria Math" charset="0"/>
                            <a:cs typeface="Cambria Math" charset="0"/>
                          </a:rPr>
                          <m:t>𝜙</m:t>
                        </m:r>
                      </m:e>
                      <m:sub>
                        <m:r>
                          <a:rPr lang="en-US" b="0" i="1" smtClean="0">
                            <a:latin typeface="Cambria Math" charset="0"/>
                            <a:ea typeface="Cambria Math" charset="0"/>
                            <a:cs typeface="Cambria Math" charset="0"/>
                          </a:rPr>
                          <m:t>𝑠</m:t>
                        </m:r>
                      </m:sub>
                    </m:sSub>
                    <m:r>
                      <a:rPr lang="en-US" i="1">
                        <a:latin typeface="Cambria Math" charset="0"/>
                      </a:rPr>
                      <m:t>+ </m:t>
                    </m:r>
                    <m:r>
                      <a:rPr lang="en-US" i="1">
                        <a:latin typeface="Cambria Math" charset="0"/>
                        <a:ea typeface="Cambria Math" charset="0"/>
                        <a:cs typeface="Cambria Math" charset="0"/>
                      </a:rPr>
                      <m:t>𝛻</m:t>
                    </m:r>
                    <m:r>
                      <a:rPr lang="en-US" i="1">
                        <a:latin typeface="Cambria Math" charset="0"/>
                        <a:ea typeface="Cambria Math" charset="0"/>
                        <a:cs typeface="Cambria Math" charset="0"/>
                      </a:rPr>
                      <m:t>∙</m:t>
                    </m:r>
                    <m:d>
                      <m:dPr>
                        <m:ctrlPr>
                          <a:rPr lang="en-US" i="1">
                            <a:latin typeface="Cambria Math" charset="0"/>
                            <a:ea typeface="Cambria Math" charset="0"/>
                            <a:cs typeface="Cambria Math" charset="0"/>
                          </a:rPr>
                        </m:ctrlPr>
                      </m:dPr>
                      <m:e>
                        <m:sSub>
                          <m:sSubPr>
                            <m:ctrlPr>
                              <a:rPr lang="en-US" i="1">
                                <a:latin typeface="Cambria Math" charset="0"/>
                                <a:ea typeface="Cambria Math" charset="0"/>
                                <a:cs typeface="Cambria Math" charset="0"/>
                              </a:rPr>
                            </m:ctrlPr>
                          </m:sSubPr>
                          <m:e>
                            <m:r>
                              <a:rPr lang="en-US" i="1">
                                <a:latin typeface="Cambria Math" charset="0"/>
                                <a:ea typeface="Cambria Math" charset="0"/>
                                <a:cs typeface="Cambria Math" charset="0"/>
                              </a:rPr>
                              <m:t>𝜙</m:t>
                            </m:r>
                          </m:e>
                          <m:sub>
                            <m:r>
                              <a:rPr lang="en-US" i="1">
                                <a:latin typeface="Cambria Math" charset="0"/>
                                <a:ea typeface="Cambria Math" charset="0"/>
                                <a:cs typeface="Cambria Math" charset="0"/>
                              </a:rPr>
                              <m:t>𝑠</m:t>
                            </m:r>
                          </m:sub>
                        </m:sSub>
                        <m:sSub>
                          <m:sSubPr>
                            <m:ctrlPr>
                              <a:rPr lang="en-US" i="1">
                                <a:latin typeface="Cambria Math" charset="0"/>
                                <a:ea typeface="Cambria Math" charset="0"/>
                                <a:cs typeface="Cambria Math" charset="0"/>
                              </a:rPr>
                            </m:ctrlPr>
                          </m:sSubPr>
                          <m:e>
                            <m:r>
                              <a:rPr lang="en-US" b="1" i="1">
                                <a:latin typeface="Cambria Math" charset="0"/>
                                <a:ea typeface="Cambria Math" charset="0"/>
                                <a:cs typeface="Cambria Math" charset="0"/>
                              </a:rPr>
                              <m:t>𝒖</m:t>
                            </m:r>
                          </m:e>
                          <m:sub>
                            <m:r>
                              <a:rPr lang="en-US" i="1">
                                <a:latin typeface="Cambria Math" charset="0"/>
                                <a:ea typeface="Cambria Math" charset="0"/>
                                <a:cs typeface="Cambria Math" charset="0"/>
                              </a:rPr>
                              <m:t>𝑠</m:t>
                            </m:r>
                          </m:sub>
                        </m:sSub>
                      </m:e>
                    </m:d>
                    <m:r>
                      <a:rPr lang="en-US" b="0" i="1" smtClean="0">
                        <a:latin typeface="Cambria Math" charset="0"/>
                        <a:ea typeface="Cambria Math" charset="0"/>
                        <a:cs typeface="Cambria Math" charset="0"/>
                      </a:rPr>
                      <m:t>=0                </m:t>
                    </m:r>
                    <m:f>
                      <m:fPr>
                        <m:ctrlPr>
                          <a:rPr lang="mr-IN" i="1">
                            <a:latin typeface="Cambria Math" charset="0"/>
                          </a:rPr>
                        </m:ctrlPr>
                      </m:fPr>
                      <m:num>
                        <m:r>
                          <a:rPr lang="mr-IN" i="1">
                            <a:latin typeface="Cambria Math" charset="0"/>
                            <a:ea typeface="Cambria Math" charset="0"/>
                            <a:cs typeface="Cambria Math" charset="0"/>
                          </a:rPr>
                          <m:t>𝜕</m:t>
                        </m:r>
                      </m:num>
                      <m:den>
                        <m:r>
                          <a:rPr lang="mr-IN" i="1">
                            <a:latin typeface="Cambria Math" charset="0"/>
                            <a:ea typeface="Cambria Math" charset="0"/>
                            <a:cs typeface="Cambria Math" charset="0"/>
                          </a:rPr>
                          <m:t>𝜕</m:t>
                        </m:r>
                        <m:r>
                          <a:rPr lang="en-US" i="1">
                            <a:latin typeface="Cambria Math" charset="0"/>
                            <a:ea typeface="Cambria Math" charset="0"/>
                            <a:cs typeface="Cambria Math" charset="0"/>
                          </a:rPr>
                          <m:t>𝑡</m:t>
                        </m:r>
                      </m:den>
                    </m:f>
                    <m:sSub>
                      <m:sSubPr>
                        <m:ctrlPr>
                          <a:rPr lang="en-US" i="1">
                            <a:latin typeface="Cambria Math" charset="0"/>
                            <a:ea typeface="Cambria Math" charset="0"/>
                            <a:cs typeface="Cambria Math" charset="0"/>
                          </a:rPr>
                        </m:ctrlPr>
                      </m:sSubPr>
                      <m:e>
                        <m:r>
                          <a:rPr lang="en-US" i="1">
                            <a:latin typeface="Cambria Math" charset="0"/>
                            <a:ea typeface="Cambria Math" charset="0"/>
                            <a:cs typeface="Cambria Math" charset="0"/>
                          </a:rPr>
                          <m:t>𝜙</m:t>
                        </m:r>
                      </m:e>
                      <m:sub>
                        <m:r>
                          <a:rPr lang="en-US" b="0" i="1" smtClean="0">
                            <a:latin typeface="Cambria Math" charset="0"/>
                            <a:ea typeface="Cambria Math" charset="0"/>
                            <a:cs typeface="Cambria Math" charset="0"/>
                          </a:rPr>
                          <m:t>𝑔</m:t>
                        </m:r>
                      </m:sub>
                    </m:sSub>
                    <m:r>
                      <a:rPr lang="en-US" i="1">
                        <a:latin typeface="Cambria Math" charset="0"/>
                      </a:rPr>
                      <m:t>+ </m:t>
                    </m:r>
                    <m:r>
                      <a:rPr lang="en-US" i="1">
                        <a:latin typeface="Cambria Math" charset="0"/>
                        <a:ea typeface="Cambria Math" charset="0"/>
                        <a:cs typeface="Cambria Math" charset="0"/>
                      </a:rPr>
                      <m:t>𝛻</m:t>
                    </m:r>
                    <m:r>
                      <a:rPr lang="en-US" i="1">
                        <a:latin typeface="Cambria Math" charset="0"/>
                        <a:ea typeface="Cambria Math" charset="0"/>
                        <a:cs typeface="Cambria Math" charset="0"/>
                      </a:rPr>
                      <m:t>∙</m:t>
                    </m:r>
                    <m:d>
                      <m:dPr>
                        <m:ctrlPr>
                          <a:rPr lang="en-US" i="1">
                            <a:latin typeface="Cambria Math" charset="0"/>
                            <a:ea typeface="Cambria Math" charset="0"/>
                            <a:cs typeface="Cambria Math" charset="0"/>
                          </a:rPr>
                        </m:ctrlPr>
                      </m:dPr>
                      <m:e>
                        <m:sSub>
                          <m:sSubPr>
                            <m:ctrlPr>
                              <a:rPr lang="en-US" i="1">
                                <a:latin typeface="Cambria Math" charset="0"/>
                                <a:ea typeface="Cambria Math" charset="0"/>
                                <a:cs typeface="Cambria Math" charset="0"/>
                              </a:rPr>
                            </m:ctrlPr>
                          </m:sSubPr>
                          <m:e>
                            <m:r>
                              <a:rPr lang="en-US" i="1">
                                <a:latin typeface="Cambria Math" charset="0"/>
                                <a:ea typeface="Cambria Math" charset="0"/>
                                <a:cs typeface="Cambria Math" charset="0"/>
                              </a:rPr>
                              <m:t>𝜙</m:t>
                            </m:r>
                          </m:e>
                          <m:sub>
                            <m:r>
                              <a:rPr lang="en-US" b="0" i="1" smtClean="0">
                                <a:latin typeface="Cambria Math" charset="0"/>
                                <a:ea typeface="Cambria Math" charset="0"/>
                                <a:cs typeface="Cambria Math" charset="0"/>
                              </a:rPr>
                              <m:t>𝑔</m:t>
                            </m:r>
                          </m:sub>
                        </m:sSub>
                        <m:sSub>
                          <m:sSubPr>
                            <m:ctrlPr>
                              <a:rPr lang="en-US" i="1">
                                <a:latin typeface="Cambria Math" charset="0"/>
                                <a:ea typeface="Cambria Math" charset="0"/>
                                <a:cs typeface="Cambria Math" charset="0"/>
                              </a:rPr>
                            </m:ctrlPr>
                          </m:sSubPr>
                          <m:e>
                            <m:r>
                              <a:rPr lang="en-US" b="1" i="1">
                                <a:latin typeface="Cambria Math" charset="0"/>
                                <a:ea typeface="Cambria Math" charset="0"/>
                                <a:cs typeface="Cambria Math" charset="0"/>
                              </a:rPr>
                              <m:t>𝒖</m:t>
                            </m:r>
                          </m:e>
                          <m:sub>
                            <m:r>
                              <a:rPr lang="en-US" b="0" i="1" smtClean="0">
                                <a:latin typeface="Cambria Math" charset="0"/>
                                <a:ea typeface="Cambria Math" charset="0"/>
                                <a:cs typeface="Cambria Math" charset="0"/>
                              </a:rPr>
                              <m:t>𝑔</m:t>
                            </m:r>
                          </m:sub>
                        </m:sSub>
                      </m:e>
                    </m:d>
                    <m:r>
                      <a:rPr lang="en-US" i="1">
                        <a:latin typeface="Cambria Math" charset="0"/>
                        <a:ea typeface="Cambria Math" charset="0"/>
                        <a:cs typeface="Cambria Math" charset="0"/>
                      </a:rPr>
                      <m:t>=0</m:t>
                    </m:r>
                  </m:oMath>
                </a14:m>
                <a:endParaRPr lang="en-US" b="1" dirty="0" smtClean="0">
                  <a:solidFill>
                    <a:schemeClr val="tx1"/>
                  </a:solidFill>
                </a:endParaRPr>
              </a:p>
              <a:p>
                <a:pPr marL="0" indent="0" defTabSz="914400">
                  <a:spcBef>
                    <a:spcPts val="0"/>
                  </a:spcBef>
                  <a:buSzTx/>
                  <a:buNone/>
                </a:pPr>
                <a:endParaRPr lang="en-US" b="1" dirty="0">
                  <a:solidFill>
                    <a:schemeClr val="tx1"/>
                  </a:solidFill>
                </a:endParaRPr>
              </a:p>
              <a:p>
                <a:pPr marL="0" indent="0" defTabSz="914400">
                  <a:spcBef>
                    <a:spcPts val="0"/>
                  </a:spcBef>
                  <a:buSzTx/>
                  <a:buNone/>
                </a:pPr>
                <a14:m>
                  <m:oMathPara xmlns:m="http://schemas.openxmlformats.org/officeDocument/2006/math">
                    <m:oMathParaPr>
                      <m:jc m:val="centerGroup"/>
                    </m:oMathParaPr>
                    <m:oMath xmlns:m="http://schemas.openxmlformats.org/officeDocument/2006/math">
                      <m:f>
                        <m:fPr>
                          <m:ctrlPr>
                            <a:rPr lang="mr-IN" i="1">
                              <a:latin typeface="Cambria Math" charset="0"/>
                            </a:rPr>
                          </m:ctrlPr>
                        </m:fPr>
                        <m:num>
                          <m:r>
                            <a:rPr lang="mr-IN" i="1">
                              <a:latin typeface="Cambria Math" charset="0"/>
                              <a:ea typeface="Cambria Math" charset="0"/>
                              <a:cs typeface="Cambria Math" charset="0"/>
                            </a:rPr>
                            <m:t>𝜕</m:t>
                          </m:r>
                        </m:num>
                        <m:den>
                          <m:r>
                            <a:rPr lang="mr-IN" i="1">
                              <a:latin typeface="Cambria Math" charset="0"/>
                              <a:ea typeface="Cambria Math" charset="0"/>
                              <a:cs typeface="Cambria Math" charset="0"/>
                            </a:rPr>
                            <m:t>𝜕</m:t>
                          </m:r>
                          <m:r>
                            <a:rPr lang="en-US" i="1">
                              <a:latin typeface="Cambria Math" charset="0"/>
                              <a:ea typeface="Cambria Math" charset="0"/>
                              <a:cs typeface="Cambria Math" charset="0"/>
                            </a:rPr>
                            <m:t>𝑡</m:t>
                          </m:r>
                        </m:den>
                      </m:f>
                      <m:d>
                        <m:dPr>
                          <m:ctrlPr>
                            <a:rPr lang="en-US" i="1">
                              <a:latin typeface="Cambria Math" charset="0"/>
                            </a:rPr>
                          </m:ctrlPr>
                        </m:dPr>
                        <m:e>
                          <m:sSub>
                            <m:sSubPr>
                              <m:ctrlPr>
                                <a:rPr lang="en-US" i="1">
                                  <a:latin typeface="Cambria Math" charset="0"/>
                                </a:rPr>
                              </m:ctrlPr>
                            </m:sSubPr>
                            <m:e>
                              <m:r>
                                <a:rPr lang="en-US" i="1">
                                  <a:latin typeface="Cambria Math" charset="0"/>
                                </a:rPr>
                                <m:t>𝜙</m:t>
                              </m:r>
                            </m:e>
                            <m:sub>
                              <m:r>
                                <a:rPr lang="en-US" b="0" i="1" smtClean="0">
                                  <a:latin typeface="Cambria Math" charset="0"/>
                                </a:rPr>
                                <m:t>𝑔</m:t>
                              </m:r>
                            </m:sub>
                          </m:sSub>
                          <m:sSub>
                            <m:sSubPr>
                              <m:ctrlPr>
                                <a:rPr lang="en-US" i="1">
                                  <a:latin typeface="Cambria Math" charset="0"/>
                                </a:rPr>
                              </m:ctrlPr>
                            </m:sSubPr>
                            <m:e>
                              <m:r>
                                <a:rPr lang="en-US" b="1" i="1">
                                  <a:latin typeface="Cambria Math" charset="0"/>
                                </a:rPr>
                                <m:t>𝒖</m:t>
                              </m:r>
                            </m:e>
                            <m:sub>
                              <m:r>
                                <a:rPr lang="en-US" b="0" i="1" smtClean="0">
                                  <a:latin typeface="Cambria Math" charset="0"/>
                                </a:rPr>
                                <m:t>𝑔</m:t>
                              </m:r>
                            </m:sub>
                          </m:sSub>
                        </m:e>
                      </m:d>
                      <m:r>
                        <a:rPr lang="en-US" i="1">
                          <a:latin typeface="Cambria Math" charset="0"/>
                        </a:rPr>
                        <m:t>+ </m:t>
                      </m:r>
                      <m:r>
                        <a:rPr lang="en-US" i="1">
                          <a:latin typeface="Cambria Math" charset="0"/>
                          <a:ea typeface="Cambria Math" charset="0"/>
                          <a:cs typeface="Cambria Math" charset="0"/>
                        </a:rPr>
                        <m:t>𝛻</m:t>
                      </m:r>
                      <m:r>
                        <a:rPr lang="en-US" i="1">
                          <a:latin typeface="Cambria Math" charset="0"/>
                          <a:ea typeface="Cambria Math" charset="0"/>
                          <a:cs typeface="Cambria Math" charset="0"/>
                        </a:rPr>
                        <m:t>∙</m:t>
                      </m:r>
                      <m:d>
                        <m:dPr>
                          <m:ctrlPr>
                            <a:rPr lang="en-US" i="1">
                              <a:latin typeface="Cambria Math" charset="0"/>
                              <a:ea typeface="Cambria Math" charset="0"/>
                              <a:cs typeface="Cambria Math" charset="0"/>
                            </a:rPr>
                          </m:ctrlPr>
                        </m:dPr>
                        <m:e>
                          <m:sSub>
                            <m:sSubPr>
                              <m:ctrlPr>
                                <a:rPr lang="en-US" i="1">
                                  <a:latin typeface="Cambria Math" charset="0"/>
                                  <a:ea typeface="Cambria Math" charset="0"/>
                                  <a:cs typeface="Cambria Math" charset="0"/>
                                </a:rPr>
                              </m:ctrlPr>
                            </m:sSubPr>
                            <m:e>
                              <m:r>
                                <a:rPr lang="en-US" i="1">
                                  <a:latin typeface="Cambria Math" charset="0"/>
                                  <a:ea typeface="Cambria Math" charset="0"/>
                                  <a:cs typeface="Cambria Math" charset="0"/>
                                </a:rPr>
                                <m:t>𝜙</m:t>
                              </m:r>
                            </m:e>
                            <m:sub>
                              <m:r>
                                <a:rPr lang="en-US" b="0" i="1" smtClean="0">
                                  <a:latin typeface="Cambria Math" charset="0"/>
                                  <a:ea typeface="Cambria Math" charset="0"/>
                                  <a:cs typeface="Cambria Math" charset="0"/>
                                </a:rPr>
                                <m:t>𝑔</m:t>
                              </m:r>
                            </m:sub>
                          </m:sSub>
                          <m:sSub>
                            <m:sSubPr>
                              <m:ctrlPr>
                                <a:rPr lang="en-US" i="1">
                                  <a:latin typeface="Cambria Math" charset="0"/>
                                  <a:ea typeface="Cambria Math" charset="0"/>
                                  <a:cs typeface="Cambria Math" charset="0"/>
                                </a:rPr>
                              </m:ctrlPr>
                            </m:sSubPr>
                            <m:e>
                              <m:r>
                                <a:rPr lang="en-US" b="1" i="1">
                                  <a:latin typeface="Cambria Math" charset="0"/>
                                  <a:ea typeface="Cambria Math" charset="0"/>
                                  <a:cs typeface="Cambria Math" charset="0"/>
                                </a:rPr>
                                <m:t>𝒖</m:t>
                              </m:r>
                            </m:e>
                            <m:sub>
                              <m:r>
                                <a:rPr lang="en-US" b="0" i="1" smtClean="0">
                                  <a:latin typeface="Cambria Math" charset="0"/>
                                  <a:ea typeface="Cambria Math" charset="0"/>
                                  <a:cs typeface="Cambria Math" charset="0"/>
                                </a:rPr>
                                <m:t>𝑔</m:t>
                              </m:r>
                            </m:sub>
                          </m:sSub>
                          <m:sSub>
                            <m:sSubPr>
                              <m:ctrlPr>
                                <a:rPr lang="en-US" i="1">
                                  <a:latin typeface="Cambria Math" charset="0"/>
                                  <a:ea typeface="Cambria Math" charset="0"/>
                                  <a:cs typeface="Cambria Math" charset="0"/>
                                </a:rPr>
                              </m:ctrlPr>
                            </m:sSubPr>
                            <m:e>
                              <m:r>
                                <a:rPr lang="en-US" b="1" i="1">
                                  <a:latin typeface="Cambria Math" charset="0"/>
                                  <a:ea typeface="Cambria Math" charset="0"/>
                                  <a:cs typeface="Cambria Math" charset="0"/>
                                </a:rPr>
                                <m:t>𝒖</m:t>
                              </m:r>
                            </m:e>
                            <m:sub>
                              <m:r>
                                <a:rPr lang="en-US" b="0" i="1" smtClean="0">
                                  <a:latin typeface="Cambria Math" charset="0"/>
                                  <a:ea typeface="Cambria Math" charset="0"/>
                                  <a:cs typeface="Cambria Math" charset="0"/>
                                </a:rPr>
                                <m:t>𝑔</m:t>
                              </m:r>
                            </m:sub>
                          </m:sSub>
                        </m:e>
                      </m:d>
                      <m:r>
                        <a:rPr lang="en-US" i="1">
                          <a:latin typeface="Cambria Math" charset="0"/>
                          <a:ea typeface="Cambria Math" charset="0"/>
                          <a:cs typeface="Cambria Math" charset="0"/>
                        </a:rPr>
                        <m:t>=</m:t>
                      </m:r>
                      <m:f>
                        <m:fPr>
                          <m:ctrlPr>
                            <a:rPr lang="en-US" b="0" i="1" smtClean="0">
                              <a:latin typeface="Cambria Math" charset="0"/>
                              <a:ea typeface="Cambria Math" charset="0"/>
                              <a:cs typeface="Cambria Math" charset="0"/>
                            </a:rPr>
                          </m:ctrlPr>
                        </m:fPr>
                        <m:num>
                          <m:sSub>
                            <m:sSubPr>
                              <m:ctrlPr>
                                <a:rPr lang="en-US" i="1">
                                  <a:latin typeface="Cambria Math" charset="0"/>
                                  <a:ea typeface="Cambria Math" charset="0"/>
                                  <a:cs typeface="Cambria Math" charset="0"/>
                                </a:rPr>
                              </m:ctrlPr>
                            </m:sSubPr>
                            <m:e>
                              <m:r>
                                <a:rPr lang="en-US" i="1">
                                  <a:latin typeface="Cambria Math" charset="0"/>
                                  <a:ea typeface="Cambria Math" charset="0"/>
                                  <a:cs typeface="Cambria Math" charset="0"/>
                                </a:rPr>
                                <m:t>𝜙</m:t>
                              </m:r>
                            </m:e>
                            <m:sub>
                              <m:r>
                                <a:rPr lang="en-US" b="0" i="1" smtClean="0">
                                  <a:latin typeface="Cambria Math" charset="0"/>
                                  <a:ea typeface="Cambria Math" charset="0"/>
                                  <a:cs typeface="Cambria Math" charset="0"/>
                                </a:rPr>
                                <m:t>𝑔</m:t>
                              </m:r>
                            </m:sub>
                          </m:sSub>
                        </m:num>
                        <m:den>
                          <m:sSub>
                            <m:sSubPr>
                              <m:ctrlPr>
                                <a:rPr lang="en-US" b="0" i="1" smtClean="0">
                                  <a:latin typeface="Cambria Math" charset="0"/>
                                  <a:ea typeface="Cambria Math" charset="0"/>
                                  <a:cs typeface="Cambria Math" charset="0"/>
                                </a:rPr>
                              </m:ctrlPr>
                            </m:sSubPr>
                            <m:e>
                              <m:r>
                                <a:rPr lang="en-US" b="0" i="1" smtClean="0">
                                  <a:latin typeface="Cambria Math" charset="0"/>
                                  <a:ea typeface="Cambria Math" charset="0"/>
                                  <a:cs typeface="Cambria Math" charset="0"/>
                                </a:rPr>
                                <m:t>𝜌</m:t>
                              </m:r>
                            </m:e>
                            <m:sub>
                              <m:r>
                                <a:rPr lang="en-US" b="0" i="1" smtClean="0">
                                  <a:latin typeface="Cambria Math" charset="0"/>
                                  <a:ea typeface="Cambria Math" charset="0"/>
                                  <a:cs typeface="Cambria Math" charset="0"/>
                                </a:rPr>
                                <m:t>𝑔</m:t>
                              </m:r>
                            </m:sub>
                          </m:sSub>
                        </m:den>
                      </m:f>
                      <m:r>
                        <a:rPr lang="en-US" i="1">
                          <a:latin typeface="Cambria Math" charset="0"/>
                          <a:ea typeface="Cambria Math" charset="0"/>
                          <a:cs typeface="Cambria Math" charset="0"/>
                        </a:rPr>
                        <m:t>𝛻</m:t>
                      </m:r>
                      <m:r>
                        <a:rPr lang="en-US" i="1">
                          <a:latin typeface="Cambria Math" charset="0"/>
                          <a:ea typeface="Cambria Math" charset="0"/>
                          <a:cs typeface="Cambria Math" charset="0"/>
                        </a:rPr>
                        <m:t>∙</m:t>
                      </m:r>
                      <m:sSub>
                        <m:sSubPr>
                          <m:ctrlPr>
                            <a:rPr lang="en-US" i="1">
                              <a:latin typeface="Cambria Math" charset="0"/>
                              <a:ea typeface="Cambria Math" charset="0"/>
                              <a:cs typeface="Cambria Math" charset="0"/>
                            </a:rPr>
                          </m:ctrlPr>
                        </m:sSubPr>
                        <m:e>
                          <m:r>
                            <a:rPr lang="en-US" b="1" i="1">
                              <a:latin typeface="Cambria Math" charset="0"/>
                              <a:ea typeface="Cambria Math" charset="0"/>
                              <a:cs typeface="Cambria Math" charset="0"/>
                            </a:rPr>
                            <m:t>𝝈</m:t>
                          </m:r>
                        </m:e>
                        <m:sub>
                          <m:r>
                            <a:rPr lang="en-US" i="1">
                              <a:latin typeface="Cambria Math" charset="0"/>
                              <a:ea typeface="Cambria Math" charset="0"/>
                              <a:cs typeface="Cambria Math" charset="0"/>
                            </a:rPr>
                            <m:t>𝑔</m:t>
                          </m:r>
                        </m:sub>
                      </m:sSub>
                      <m:r>
                        <a:rPr lang="en-US" i="1">
                          <a:latin typeface="Cambria Math" charset="0"/>
                          <a:ea typeface="Cambria Math" charset="0"/>
                          <a:cs typeface="Cambria Math" charset="0"/>
                        </a:rPr>
                        <m:t>+</m:t>
                      </m:r>
                      <m:f>
                        <m:fPr>
                          <m:ctrlPr>
                            <a:rPr lang="en-US" b="0" i="1" smtClean="0">
                              <a:latin typeface="Cambria Math" charset="0"/>
                              <a:ea typeface="Cambria Math" charset="0"/>
                              <a:cs typeface="Cambria Math" charset="0"/>
                            </a:rPr>
                          </m:ctrlPr>
                        </m:fPr>
                        <m:num>
                          <m:sSub>
                            <m:sSubPr>
                              <m:ctrlPr>
                                <a:rPr lang="en-US" b="0" i="1" smtClean="0">
                                  <a:latin typeface="Cambria Math" charset="0"/>
                                  <a:ea typeface="Cambria Math" charset="0"/>
                                  <a:cs typeface="Cambria Math" charset="0"/>
                                </a:rPr>
                              </m:ctrlPr>
                            </m:sSubPr>
                            <m:e>
                              <m:r>
                                <a:rPr lang="en-US" b="1" i="1" smtClean="0">
                                  <a:latin typeface="Cambria Math" charset="0"/>
                                  <a:ea typeface="Cambria Math" charset="0"/>
                                  <a:cs typeface="Cambria Math" charset="0"/>
                                </a:rPr>
                                <m:t>𝑭</m:t>
                              </m:r>
                            </m:e>
                            <m:sub>
                              <m:r>
                                <a:rPr lang="en-US" b="0" i="1" smtClean="0">
                                  <a:latin typeface="Cambria Math" charset="0"/>
                                  <a:ea typeface="Cambria Math" charset="0"/>
                                  <a:cs typeface="Cambria Math" charset="0"/>
                                </a:rPr>
                                <m:t>𝑑</m:t>
                              </m:r>
                            </m:sub>
                          </m:sSub>
                        </m:num>
                        <m:den>
                          <m:sSub>
                            <m:sSubPr>
                              <m:ctrlPr>
                                <a:rPr lang="en-US" b="0" i="1" smtClean="0">
                                  <a:latin typeface="Cambria Math" charset="0"/>
                                  <a:ea typeface="Cambria Math" charset="0"/>
                                  <a:cs typeface="Cambria Math" charset="0"/>
                                </a:rPr>
                              </m:ctrlPr>
                            </m:sSubPr>
                            <m:e>
                              <m:r>
                                <a:rPr lang="en-US" b="0" i="1" smtClean="0">
                                  <a:latin typeface="Cambria Math" charset="0"/>
                                  <a:ea typeface="Cambria Math" charset="0"/>
                                  <a:cs typeface="Cambria Math" charset="0"/>
                                </a:rPr>
                                <m:t>𝜌</m:t>
                              </m:r>
                            </m:e>
                            <m:sub>
                              <m:r>
                                <a:rPr lang="en-US" b="0" i="1" smtClean="0">
                                  <a:latin typeface="Cambria Math" charset="0"/>
                                  <a:ea typeface="Cambria Math" charset="0"/>
                                  <a:cs typeface="Cambria Math" charset="0"/>
                                </a:rPr>
                                <m:t>𝑔</m:t>
                              </m:r>
                            </m:sub>
                          </m:sSub>
                        </m:den>
                      </m:f>
                      <m:r>
                        <a:rPr lang="en-US" i="1">
                          <a:latin typeface="Cambria Math" charset="0"/>
                          <a:ea typeface="Cambria Math" charset="0"/>
                          <a:cs typeface="Cambria Math" charset="0"/>
                        </a:rPr>
                        <m:t>+</m:t>
                      </m:r>
                      <m:sSub>
                        <m:sSubPr>
                          <m:ctrlPr>
                            <a:rPr lang="en-US" i="1">
                              <a:latin typeface="Cambria Math" charset="0"/>
                              <a:ea typeface="Cambria Math" charset="0"/>
                              <a:cs typeface="Cambria Math" charset="0"/>
                            </a:rPr>
                          </m:ctrlPr>
                        </m:sSubPr>
                        <m:e>
                          <m:r>
                            <a:rPr lang="en-US" i="1">
                              <a:latin typeface="Cambria Math" charset="0"/>
                              <a:ea typeface="Cambria Math" charset="0"/>
                              <a:cs typeface="Cambria Math" charset="0"/>
                            </a:rPr>
                            <m:t>𝜙</m:t>
                          </m:r>
                        </m:e>
                        <m:sub>
                          <m:r>
                            <a:rPr lang="en-US" b="0" i="1" smtClean="0">
                              <a:latin typeface="Cambria Math" charset="0"/>
                              <a:ea typeface="Cambria Math" charset="0"/>
                              <a:cs typeface="Cambria Math" charset="0"/>
                            </a:rPr>
                            <m:t>𝑔</m:t>
                          </m:r>
                        </m:sub>
                      </m:sSub>
                      <m:r>
                        <a:rPr lang="en-US" b="1" i="1">
                          <a:latin typeface="Cambria Math" charset="0"/>
                          <a:ea typeface="Cambria Math" charset="0"/>
                          <a:cs typeface="Cambria Math" charset="0"/>
                        </a:rPr>
                        <m:t>𝒈</m:t>
                      </m:r>
                    </m:oMath>
                  </m:oMathPara>
                </a14:m>
                <a:endParaRPr lang="en-US" b="1" dirty="0"/>
              </a:p>
              <a:p>
                <a:pPr marL="0" marR="0" lvl="0" indent="0" defTabSz="914400" eaLnBrk="1" fontAlgn="auto" latinLnBrk="0" hangingPunct="1">
                  <a:lnSpc>
                    <a:spcPct val="100000"/>
                  </a:lnSpc>
                  <a:spcBef>
                    <a:spcPts val="0"/>
                  </a:spcBef>
                  <a:spcAft>
                    <a:spcPts val="0"/>
                  </a:spcAft>
                  <a:buClrTx/>
                  <a:buSzTx/>
                  <a:buFontTx/>
                  <a:buNone/>
                  <a:tabLst/>
                  <a:defRPr/>
                </a:pPr>
                <a:endParaRPr lang="en-US" b="1" dirty="0" smtClean="0">
                  <a:solidFill>
                    <a:schemeClr val="tx1"/>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lang="en-US" b="1" dirty="0" smtClean="0">
                  <a:solidFill>
                    <a:schemeClr val="tx1"/>
                  </a:solidFill>
                </a:endParaRPr>
              </a:p>
              <a:p>
                <a:pPr marL="0" lvl="0" indent="0" defTabSz="914400">
                  <a:spcBef>
                    <a:spcPts val="0"/>
                  </a:spcBef>
                  <a:buSzTx/>
                  <a:buNone/>
                </a:pPr>
                <a14:m>
                  <m:oMathPara xmlns:m="http://schemas.openxmlformats.org/officeDocument/2006/math">
                    <m:oMathParaPr>
                      <m:jc m:val="left"/>
                    </m:oMathParaPr>
                    <m:oMath xmlns:m="http://schemas.openxmlformats.org/officeDocument/2006/math">
                      <m:f>
                        <m:fPr>
                          <m:ctrlPr>
                            <a:rPr lang="mr-IN" i="1">
                              <a:latin typeface="Cambria Math" charset="0"/>
                            </a:rPr>
                          </m:ctrlPr>
                        </m:fPr>
                        <m:num>
                          <m:r>
                            <a:rPr lang="en-US" i="1">
                              <a:latin typeface="Cambria Math" charset="0"/>
                              <a:ea typeface="Cambria Math" charset="0"/>
                              <a:cs typeface="Cambria Math" charset="0"/>
                            </a:rPr>
                            <m:t>𝜕</m:t>
                          </m:r>
                        </m:num>
                        <m:den>
                          <m:r>
                            <a:rPr lang="en-US" i="1">
                              <a:latin typeface="Cambria Math" charset="0"/>
                              <a:ea typeface="Cambria Math" charset="0"/>
                              <a:cs typeface="Cambria Math" charset="0"/>
                            </a:rPr>
                            <m:t>𝜕</m:t>
                          </m:r>
                          <m:r>
                            <a:rPr lang="en-US" i="1">
                              <a:latin typeface="Cambria Math" charset="0"/>
                              <a:ea typeface="Cambria Math" charset="0"/>
                              <a:cs typeface="Cambria Math" charset="0"/>
                            </a:rPr>
                            <m:t>𝑡</m:t>
                          </m:r>
                        </m:den>
                      </m:f>
                      <m:d>
                        <m:dPr>
                          <m:ctrlPr>
                            <a:rPr lang="en-US" i="1">
                              <a:latin typeface="Cambria Math" charset="0"/>
                            </a:rPr>
                          </m:ctrlPr>
                        </m:dPr>
                        <m:e>
                          <m:sSub>
                            <m:sSubPr>
                              <m:ctrlPr>
                                <a:rPr lang="en-US" i="1">
                                  <a:latin typeface="Cambria Math" charset="0"/>
                                </a:rPr>
                              </m:ctrlPr>
                            </m:sSubPr>
                            <m:e>
                              <m:acc>
                                <m:accPr>
                                  <m:chr m:val="̅"/>
                                  <m:ctrlPr>
                                    <a:rPr lang="en-US" i="1">
                                      <a:latin typeface="Cambria Math" charset="0"/>
                                    </a:rPr>
                                  </m:ctrlPr>
                                </m:accPr>
                                <m:e>
                                  <m:r>
                                    <a:rPr lang="en-US" i="1">
                                      <a:latin typeface="Cambria Math" charset="0"/>
                                    </a:rPr>
                                    <m:t>𝜙</m:t>
                                  </m:r>
                                </m:e>
                              </m:acc>
                            </m:e>
                            <m:sub>
                              <m:r>
                                <a:rPr lang="en-US" b="0" i="1" smtClean="0">
                                  <a:latin typeface="Cambria Math" charset="0"/>
                                </a:rPr>
                                <m:t>𝑠</m:t>
                              </m:r>
                            </m:sub>
                          </m:sSub>
                          <m:sSub>
                            <m:sSubPr>
                              <m:ctrlPr>
                                <a:rPr lang="en-US" i="1">
                                  <a:latin typeface="Cambria Math" charset="0"/>
                                </a:rPr>
                              </m:ctrlPr>
                            </m:sSubPr>
                            <m:e>
                              <m:acc>
                                <m:accPr>
                                  <m:chr m:val="̃"/>
                                  <m:ctrlPr>
                                    <a:rPr lang="en-US" i="1">
                                      <a:latin typeface="Cambria Math" charset="0"/>
                                    </a:rPr>
                                  </m:ctrlPr>
                                </m:accPr>
                                <m:e>
                                  <m:r>
                                    <a:rPr lang="en-US" b="1" i="1">
                                      <a:latin typeface="Cambria Math" charset="0"/>
                                    </a:rPr>
                                    <m:t>𝒗</m:t>
                                  </m:r>
                                </m:e>
                              </m:acc>
                            </m:e>
                            <m:sub>
                              <m:r>
                                <a:rPr lang="en-US" i="1">
                                  <a:latin typeface="Cambria Math" charset="0"/>
                                </a:rPr>
                                <m:t>𝑑</m:t>
                              </m:r>
                            </m:sub>
                          </m:sSub>
                        </m:e>
                      </m:d>
                      <m:r>
                        <a:rPr lang="en-US" i="1">
                          <a:latin typeface="Cambria Math" charset="0"/>
                        </a:rPr>
                        <m:t>+ </m:t>
                      </m:r>
                      <m:r>
                        <a:rPr lang="en-US" i="1">
                          <a:latin typeface="Cambria Math" charset="0"/>
                          <a:ea typeface="Cambria Math" charset="0"/>
                          <a:cs typeface="Cambria Math" charset="0"/>
                        </a:rPr>
                        <m:t>𝛻</m:t>
                      </m:r>
                      <m:r>
                        <a:rPr lang="en-US" i="1">
                          <a:latin typeface="Cambria Math" charset="0"/>
                          <a:ea typeface="Cambria Math" charset="0"/>
                          <a:cs typeface="Cambria Math" charset="0"/>
                        </a:rPr>
                        <m:t>∙</m:t>
                      </m:r>
                      <m:d>
                        <m:dPr>
                          <m:ctrlPr>
                            <a:rPr lang="en-US" i="1">
                              <a:latin typeface="Cambria Math" charset="0"/>
                            </a:rPr>
                          </m:ctrlPr>
                        </m:dPr>
                        <m:e>
                          <m:sSub>
                            <m:sSubPr>
                              <m:ctrlPr>
                                <a:rPr lang="en-US" i="1">
                                  <a:latin typeface="Cambria Math" charset="0"/>
                                </a:rPr>
                              </m:ctrlPr>
                            </m:sSubPr>
                            <m:e>
                              <m:acc>
                                <m:accPr>
                                  <m:chr m:val="̅"/>
                                  <m:ctrlPr>
                                    <a:rPr lang="en-US" i="1">
                                      <a:latin typeface="Cambria Math" charset="0"/>
                                    </a:rPr>
                                  </m:ctrlPr>
                                </m:accPr>
                                <m:e>
                                  <m:r>
                                    <a:rPr lang="en-US" i="1">
                                      <a:latin typeface="Cambria Math" charset="0"/>
                                    </a:rPr>
                                    <m:t>𝜙</m:t>
                                  </m:r>
                                </m:e>
                              </m:acc>
                            </m:e>
                            <m:sub>
                              <m:r>
                                <a:rPr lang="en-US" b="0" i="1" smtClean="0">
                                  <a:latin typeface="Cambria Math" charset="0"/>
                                </a:rPr>
                                <m:t>𝑠</m:t>
                              </m:r>
                            </m:sub>
                          </m:sSub>
                          <m:sSub>
                            <m:sSubPr>
                              <m:ctrlPr>
                                <a:rPr lang="en-US" i="1">
                                  <a:latin typeface="Cambria Math" charset="0"/>
                                </a:rPr>
                              </m:ctrlPr>
                            </m:sSubPr>
                            <m:e>
                              <m:acc>
                                <m:accPr>
                                  <m:chr m:val="̃"/>
                                  <m:ctrlPr>
                                    <a:rPr lang="en-US" i="1">
                                      <a:latin typeface="Cambria Math" charset="0"/>
                                    </a:rPr>
                                  </m:ctrlPr>
                                </m:accPr>
                                <m:e>
                                  <m:r>
                                    <a:rPr lang="en-US" b="1" i="1">
                                      <a:latin typeface="Cambria Math" charset="0"/>
                                    </a:rPr>
                                    <m:t>𝒗</m:t>
                                  </m:r>
                                </m:e>
                              </m:acc>
                            </m:e>
                            <m:sub>
                              <m:r>
                                <a:rPr lang="en-US" i="1">
                                  <a:latin typeface="Cambria Math" charset="0"/>
                                </a:rPr>
                                <m:t>𝑑</m:t>
                              </m:r>
                            </m:sub>
                          </m:sSub>
                          <m:sSub>
                            <m:sSubPr>
                              <m:ctrlPr>
                                <a:rPr lang="en-US" i="1">
                                  <a:latin typeface="Cambria Math" charset="0"/>
                                </a:rPr>
                              </m:ctrlPr>
                            </m:sSubPr>
                            <m:e>
                              <m:acc>
                                <m:accPr>
                                  <m:chr m:val="̃"/>
                                  <m:ctrlPr>
                                    <a:rPr lang="en-US" i="1">
                                      <a:latin typeface="Cambria Math" charset="0"/>
                                    </a:rPr>
                                  </m:ctrlPr>
                                </m:accPr>
                                <m:e>
                                  <m:r>
                                    <a:rPr lang="en-US" b="1" i="1">
                                      <a:latin typeface="Cambria Math" charset="0"/>
                                    </a:rPr>
                                    <m:t>𝒖</m:t>
                                  </m:r>
                                </m:e>
                              </m:acc>
                            </m:e>
                            <m:sub>
                              <m:r>
                                <a:rPr lang="en-US" i="1">
                                  <a:latin typeface="Cambria Math" charset="0"/>
                                </a:rPr>
                                <m:t>𝑔</m:t>
                              </m:r>
                            </m:sub>
                          </m:sSub>
                        </m:e>
                      </m:d>
                      <m:r>
                        <a:rPr lang="en-US" i="1">
                          <a:latin typeface="Cambria Math" charset="0"/>
                        </a:rPr>
                        <m:t>=</m:t>
                      </m:r>
                      <m:r>
                        <a:rPr lang="en-US" i="1">
                          <a:latin typeface="Cambria Math" charset="0"/>
                          <a:ea typeface="Cambria Math" charset="0"/>
                          <a:cs typeface="Cambria Math" charset="0"/>
                        </a:rPr>
                        <m:t>𝛻</m:t>
                      </m:r>
                      <m:r>
                        <a:rPr lang="en-US" i="1">
                          <a:latin typeface="Cambria Math" charset="0"/>
                          <a:ea typeface="Cambria Math" charset="0"/>
                          <a:cs typeface="Cambria Math" charset="0"/>
                        </a:rPr>
                        <m:t>∙</m:t>
                      </m:r>
                      <m:sSup>
                        <m:sSupPr>
                          <m:ctrlPr>
                            <a:rPr lang="en-US" b="0" i="1" smtClean="0">
                              <a:latin typeface="Cambria Math" charset="0"/>
                              <a:ea typeface="Cambria Math" charset="0"/>
                              <a:cs typeface="Cambria Math" charset="0"/>
                            </a:rPr>
                          </m:ctrlPr>
                        </m:sSupPr>
                        <m:e>
                          <m:r>
                            <a:rPr lang="en-US" b="0" i="1" smtClean="0">
                              <a:latin typeface="Cambria Math" charset="0"/>
                              <a:ea typeface="Cambria Math" charset="0"/>
                              <a:cs typeface="Cambria Math" charset="0"/>
                            </a:rPr>
                            <m:t>𝐴</m:t>
                          </m:r>
                        </m:e>
                        <m:sup>
                          <m:r>
                            <a:rPr lang="en-US" b="0" i="1" smtClean="0">
                              <a:latin typeface="Cambria Math" charset="0"/>
                              <a:ea typeface="Cambria Math" charset="0"/>
                              <a:cs typeface="Cambria Math" charset="0"/>
                            </a:rPr>
                            <m:t>𝑠𝑔𝑠</m:t>
                          </m:r>
                        </m:sup>
                      </m:sSup>
                      <m:r>
                        <a:rPr lang="en-US" b="0" i="1" smtClean="0">
                          <a:latin typeface="Cambria Math" charset="0"/>
                          <a:ea typeface="Cambria Math" charset="0"/>
                          <a:cs typeface="Cambria Math" charset="0"/>
                        </a:rPr>
                        <m:t>+</m:t>
                      </m:r>
                      <m:sSup>
                        <m:sSupPr>
                          <m:ctrlPr>
                            <a:rPr lang="en-US" b="0" i="1" smtClean="0">
                              <a:latin typeface="Cambria Math" charset="0"/>
                              <a:ea typeface="Cambria Math" charset="0"/>
                              <a:cs typeface="Cambria Math" charset="0"/>
                            </a:rPr>
                          </m:ctrlPr>
                        </m:sSupPr>
                        <m:e>
                          <m:r>
                            <a:rPr lang="en-US" b="0" i="1" smtClean="0">
                              <a:latin typeface="Cambria Math" charset="0"/>
                              <a:ea typeface="Cambria Math" charset="0"/>
                              <a:cs typeface="Cambria Math" charset="0"/>
                            </a:rPr>
                            <m:t>𝐵</m:t>
                          </m:r>
                        </m:e>
                        <m:sup>
                          <m:r>
                            <a:rPr lang="en-US" b="0" i="1" smtClean="0">
                              <a:latin typeface="Cambria Math" charset="0"/>
                              <a:ea typeface="Cambria Math" charset="0"/>
                              <a:cs typeface="Cambria Math" charset="0"/>
                            </a:rPr>
                            <m:t>𝑠𝑔𝑠</m:t>
                          </m:r>
                        </m:sup>
                      </m:sSup>
                      <m:r>
                        <a:rPr lang="en-US" b="0" i="1" smtClean="0">
                          <a:latin typeface="Cambria Math" charset="0"/>
                          <a:ea typeface="Cambria Math" charset="0"/>
                          <a:cs typeface="Cambria Math" charset="0"/>
                        </a:rPr>
                        <m:t>−</m:t>
                      </m:r>
                      <m:sSup>
                        <m:sSupPr>
                          <m:ctrlPr>
                            <a:rPr lang="en-US" b="0" i="1" smtClean="0">
                              <a:latin typeface="Cambria Math" charset="0"/>
                              <a:ea typeface="Cambria Math" charset="0"/>
                              <a:cs typeface="Cambria Math" charset="0"/>
                            </a:rPr>
                          </m:ctrlPr>
                        </m:sSupPr>
                        <m:e>
                          <m:r>
                            <a:rPr lang="en-US" b="0" i="1" smtClean="0">
                              <a:latin typeface="Cambria Math" charset="0"/>
                              <a:ea typeface="Cambria Math" charset="0"/>
                              <a:cs typeface="Cambria Math" charset="0"/>
                            </a:rPr>
                            <m:t>𝐶</m:t>
                          </m:r>
                        </m:e>
                        <m:sup>
                          <m:r>
                            <a:rPr lang="en-US" b="0" i="1" smtClean="0">
                              <a:latin typeface="Cambria Math" charset="0"/>
                              <a:ea typeface="Cambria Math" charset="0"/>
                              <a:cs typeface="Cambria Math" charset="0"/>
                            </a:rPr>
                            <m:t>𝑠𝑔𝑠</m:t>
                          </m:r>
                        </m:sup>
                      </m:sSup>
                      <m:r>
                        <a:rPr lang="en-US" b="0" i="1" smtClean="0">
                          <a:latin typeface="Cambria Math" charset="0"/>
                          <a:ea typeface="Cambria Math" charset="0"/>
                          <a:cs typeface="Cambria Math" charset="0"/>
                        </a:rPr>
                        <m:t>−</m:t>
                      </m:r>
                      <m:sSup>
                        <m:sSupPr>
                          <m:ctrlPr>
                            <a:rPr lang="en-US" b="0" i="1" smtClean="0">
                              <a:latin typeface="Cambria Math" charset="0"/>
                              <a:ea typeface="Cambria Math" charset="0"/>
                              <a:cs typeface="Cambria Math" charset="0"/>
                            </a:rPr>
                          </m:ctrlPr>
                        </m:sSupPr>
                        <m:e>
                          <m:r>
                            <a:rPr lang="en-US" b="0" i="1" smtClean="0">
                              <a:latin typeface="Cambria Math" charset="0"/>
                              <a:ea typeface="Cambria Math" charset="0"/>
                              <a:cs typeface="Cambria Math" charset="0"/>
                            </a:rPr>
                            <m:t>𝐷</m:t>
                          </m:r>
                        </m:e>
                        <m:sup>
                          <m:r>
                            <a:rPr lang="en-US" b="0" i="1" smtClean="0">
                              <a:latin typeface="Cambria Math" charset="0"/>
                              <a:ea typeface="Cambria Math" charset="0"/>
                              <a:cs typeface="Cambria Math" charset="0"/>
                            </a:rPr>
                            <m:t>𝑠𝑔𝑠</m:t>
                          </m:r>
                        </m:sup>
                      </m:sSup>
                      <m:r>
                        <a:rPr lang="en-US" b="0" i="1" smtClean="0">
                          <a:latin typeface="Cambria Math" charset="0"/>
                          <a:ea typeface="Cambria Math" charset="0"/>
                          <a:cs typeface="Cambria Math" charset="0"/>
                        </a:rPr>
                        <m:t>−</m:t>
                      </m:r>
                      <m:sSup>
                        <m:sSupPr>
                          <m:ctrlPr>
                            <a:rPr lang="en-US" b="0" i="1" smtClean="0">
                              <a:latin typeface="Cambria Math" charset="0"/>
                              <a:ea typeface="Cambria Math" charset="0"/>
                              <a:cs typeface="Cambria Math" charset="0"/>
                            </a:rPr>
                          </m:ctrlPr>
                        </m:sSupPr>
                        <m:e>
                          <m:r>
                            <a:rPr lang="en-US" b="0" i="1" smtClean="0">
                              <a:latin typeface="Cambria Math" charset="0"/>
                              <a:ea typeface="Cambria Math" charset="0"/>
                              <a:cs typeface="Cambria Math" charset="0"/>
                            </a:rPr>
                            <m:t>𝐸</m:t>
                          </m:r>
                        </m:e>
                        <m:sup>
                          <m:r>
                            <a:rPr lang="en-US" b="0" i="1" smtClean="0">
                              <a:latin typeface="Cambria Math" charset="0"/>
                              <a:ea typeface="Cambria Math" charset="0"/>
                              <a:cs typeface="Cambria Math" charset="0"/>
                            </a:rPr>
                            <m:t>𝑠𝑔𝑠</m:t>
                          </m:r>
                        </m:sup>
                      </m:sSup>
                      <m:r>
                        <a:rPr lang="en-US" b="0" i="1" smtClean="0">
                          <a:latin typeface="Cambria Math" charset="0"/>
                          <a:ea typeface="Cambria Math" charset="0"/>
                          <a:cs typeface="Cambria Math" charset="0"/>
                        </a:rPr>
                        <m:t>+</m:t>
                      </m:r>
                      <m:sSup>
                        <m:sSupPr>
                          <m:ctrlPr>
                            <a:rPr lang="en-US" b="0" i="1" smtClean="0">
                              <a:latin typeface="Cambria Math" charset="0"/>
                              <a:ea typeface="Cambria Math" charset="0"/>
                              <a:cs typeface="Cambria Math" charset="0"/>
                            </a:rPr>
                          </m:ctrlPr>
                        </m:sSupPr>
                        <m:e>
                          <m:r>
                            <a:rPr lang="en-US" b="0" i="1" smtClean="0">
                              <a:latin typeface="Cambria Math" charset="0"/>
                              <a:ea typeface="Cambria Math" charset="0"/>
                              <a:cs typeface="Cambria Math" charset="0"/>
                            </a:rPr>
                            <m:t>𝐹</m:t>
                          </m:r>
                        </m:e>
                        <m:sup>
                          <m:r>
                            <a:rPr lang="en-US" b="0" i="1" smtClean="0">
                              <a:latin typeface="Cambria Math" charset="0"/>
                              <a:ea typeface="Cambria Math" charset="0"/>
                              <a:cs typeface="Cambria Math" charset="0"/>
                            </a:rPr>
                            <m:t>𝑠𝑔𝑠</m:t>
                          </m:r>
                        </m:sup>
                      </m:sSup>
                    </m:oMath>
                  </m:oMathPara>
                </a14:m>
                <a:endParaRPr lang="en-US" b="0" i="1" dirty="0" smtClean="0">
                  <a:latin typeface="Cambria Math" charset="0"/>
                  <a:ea typeface="Cambria Math" charset="0"/>
                  <a:cs typeface="Cambria Math" charset="0"/>
                </a:endParaRPr>
              </a:p>
              <a:p>
                <a:pPr marL="0" lvl="0" indent="0" defTabSz="914400">
                  <a:spcBef>
                    <a:spcPts val="0"/>
                  </a:spcBef>
                  <a:buSzTx/>
                  <a:buNone/>
                </a:pPr>
                <a14:m>
                  <m:oMathPara xmlns:m="http://schemas.openxmlformats.org/officeDocument/2006/math">
                    <m:oMathParaPr>
                      <m:jc m:val="left"/>
                    </m:oMathParaPr>
                    <m:oMath xmlns:m="http://schemas.openxmlformats.org/officeDocument/2006/math">
                      <m:r>
                        <a:rPr lang="en-US" b="0" i="1" smtClean="0">
                          <a:latin typeface="Cambria Math" charset="0"/>
                          <a:ea typeface="Cambria Math" charset="0"/>
                          <a:cs typeface="Cambria Math" charset="0"/>
                        </a:rPr>
                        <m:t>+</m:t>
                      </m:r>
                      <m:sSup>
                        <m:sSupPr>
                          <m:ctrlPr>
                            <a:rPr lang="en-US" b="0" i="1" smtClean="0">
                              <a:latin typeface="Cambria Math" charset="0"/>
                              <a:ea typeface="Cambria Math" charset="0"/>
                              <a:cs typeface="Cambria Math" charset="0"/>
                            </a:rPr>
                          </m:ctrlPr>
                        </m:sSupPr>
                        <m:e>
                          <m:r>
                            <a:rPr lang="en-US" b="0" i="1" smtClean="0">
                              <a:latin typeface="Cambria Math" charset="0"/>
                              <a:ea typeface="Cambria Math" charset="0"/>
                              <a:cs typeface="Cambria Math" charset="0"/>
                            </a:rPr>
                            <m:t>𝐺</m:t>
                          </m:r>
                        </m:e>
                        <m:sup>
                          <m:r>
                            <a:rPr lang="en-US" b="0" i="1" smtClean="0">
                              <a:latin typeface="Cambria Math" charset="0"/>
                              <a:ea typeface="Cambria Math" charset="0"/>
                              <a:cs typeface="Cambria Math" charset="0"/>
                            </a:rPr>
                            <m:t>𝑠𝑔𝑠</m:t>
                          </m:r>
                        </m:sup>
                      </m:sSup>
                      <m:r>
                        <a:rPr lang="en-US" b="0" i="1" smtClean="0">
                          <a:latin typeface="Cambria Math" charset="0"/>
                          <a:ea typeface="Cambria Math" charset="0"/>
                          <a:cs typeface="Cambria Math" charset="0"/>
                        </a:rPr>
                        <m:t>+</m:t>
                      </m:r>
                      <m:f>
                        <m:fPr>
                          <m:ctrlPr>
                            <a:rPr lang="mr-IN" b="0" i="1" smtClean="0">
                              <a:latin typeface="Cambria Math" charset="0"/>
                              <a:ea typeface="Cambria Math" charset="0"/>
                              <a:cs typeface="Cambria Math" charset="0"/>
                            </a:rPr>
                          </m:ctrlPr>
                        </m:fPr>
                        <m:num>
                          <m:acc>
                            <m:accPr>
                              <m:chr m:val="̅"/>
                              <m:ctrlPr>
                                <a:rPr lang="mr-IN" b="0" i="1" smtClean="0">
                                  <a:latin typeface="Cambria Math" charset="0"/>
                                  <a:ea typeface="Cambria Math" charset="0"/>
                                  <a:cs typeface="Cambria Math" charset="0"/>
                                </a:rPr>
                              </m:ctrlPr>
                            </m:accPr>
                            <m:e>
                              <m:sSub>
                                <m:sSubPr>
                                  <m:ctrlPr>
                                    <a:rPr lang="en-US" b="0" i="1" smtClean="0">
                                      <a:latin typeface="Cambria Math" charset="0"/>
                                      <a:ea typeface="Cambria Math" charset="0"/>
                                      <a:cs typeface="Cambria Math" charset="0"/>
                                    </a:rPr>
                                  </m:ctrlPr>
                                </m:sSubPr>
                                <m:e>
                                  <m:r>
                                    <a:rPr lang="en-US" b="0" i="1" smtClean="0">
                                      <a:latin typeface="Cambria Math" charset="0"/>
                                      <a:ea typeface="Cambria Math" charset="0"/>
                                      <a:cs typeface="Cambria Math" charset="0"/>
                                    </a:rPr>
                                    <m:t>𝜙</m:t>
                                  </m:r>
                                </m:e>
                                <m:sub>
                                  <m:r>
                                    <a:rPr lang="en-US" b="0" i="1" smtClean="0">
                                      <a:latin typeface="Cambria Math" charset="0"/>
                                      <a:ea typeface="Cambria Math" charset="0"/>
                                      <a:cs typeface="Cambria Math" charset="0"/>
                                    </a:rPr>
                                    <m:t>𝑠</m:t>
                                  </m:r>
                                </m:sub>
                              </m:sSub>
                            </m:e>
                          </m:acc>
                        </m:num>
                        <m:den>
                          <m:acc>
                            <m:accPr>
                              <m:chr m:val="̅"/>
                              <m:ctrlPr>
                                <a:rPr lang="mr-IN" b="0" i="1" smtClean="0">
                                  <a:latin typeface="Cambria Math" charset="0"/>
                                  <a:ea typeface="Cambria Math" charset="0"/>
                                  <a:cs typeface="Cambria Math" charset="0"/>
                                </a:rPr>
                              </m:ctrlPr>
                            </m:accPr>
                            <m:e>
                              <m:sSub>
                                <m:sSubPr>
                                  <m:ctrlPr>
                                    <a:rPr lang="en-US" b="0" i="1" smtClean="0">
                                      <a:latin typeface="Cambria Math" charset="0"/>
                                      <a:ea typeface="Cambria Math" charset="0"/>
                                      <a:cs typeface="Cambria Math" charset="0"/>
                                    </a:rPr>
                                  </m:ctrlPr>
                                </m:sSubPr>
                                <m:e>
                                  <m:r>
                                    <a:rPr lang="en-US" b="0" i="1" smtClean="0">
                                      <a:latin typeface="Cambria Math" charset="0"/>
                                      <a:ea typeface="Cambria Math" charset="0"/>
                                      <a:cs typeface="Cambria Math" charset="0"/>
                                    </a:rPr>
                                    <m:t>𝜙</m:t>
                                  </m:r>
                                </m:e>
                                <m:sub>
                                  <m:r>
                                    <a:rPr lang="en-US" b="0" i="1" smtClean="0">
                                      <a:latin typeface="Cambria Math" charset="0"/>
                                      <a:ea typeface="Cambria Math" charset="0"/>
                                      <a:cs typeface="Cambria Math" charset="0"/>
                                    </a:rPr>
                                    <m:t>𝑔</m:t>
                                  </m:r>
                                </m:sub>
                              </m:sSub>
                            </m:e>
                          </m:acc>
                        </m:den>
                      </m:f>
                      <m:sSup>
                        <m:sSupPr>
                          <m:ctrlPr>
                            <a:rPr lang="en-US" b="0" i="1" smtClean="0">
                              <a:latin typeface="Cambria Math" charset="0"/>
                              <a:ea typeface="Cambria Math" charset="0"/>
                              <a:cs typeface="Cambria Math" charset="0"/>
                            </a:rPr>
                          </m:ctrlPr>
                        </m:sSupPr>
                        <m:e>
                          <m:r>
                            <a:rPr lang="en-US" b="0" i="1" smtClean="0">
                              <a:latin typeface="Cambria Math" charset="0"/>
                              <a:ea typeface="Cambria Math" charset="0"/>
                              <a:cs typeface="Cambria Math" charset="0"/>
                            </a:rPr>
                            <m:t>𝐽</m:t>
                          </m:r>
                        </m:e>
                        <m:sup>
                          <m:r>
                            <a:rPr lang="en-US" b="0" i="1" smtClean="0">
                              <a:latin typeface="Cambria Math" charset="0"/>
                              <a:ea typeface="Cambria Math" charset="0"/>
                              <a:cs typeface="Cambria Math" charset="0"/>
                            </a:rPr>
                            <m:t>𝑠𝑔𝑠</m:t>
                          </m:r>
                        </m:sup>
                      </m:sSup>
                      <m:r>
                        <a:rPr lang="en-US" b="0" i="1" smtClean="0">
                          <a:latin typeface="Cambria Math" charset="0"/>
                          <a:ea typeface="Cambria Math" charset="0"/>
                          <a:cs typeface="Cambria Math" charset="0"/>
                        </a:rPr>
                        <m:t>−</m:t>
                      </m:r>
                      <m:f>
                        <m:fPr>
                          <m:ctrlPr>
                            <a:rPr lang="mr-IN" i="1">
                              <a:latin typeface="Cambria Math" charset="0"/>
                              <a:ea typeface="Cambria Math" charset="0"/>
                              <a:cs typeface="Cambria Math" charset="0"/>
                            </a:rPr>
                          </m:ctrlPr>
                        </m:fPr>
                        <m:num>
                          <m:acc>
                            <m:accPr>
                              <m:chr m:val="̅"/>
                              <m:ctrlPr>
                                <a:rPr lang="mr-IN" i="1">
                                  <a:latin typeface="Cambria Math" charset="0"/>
                                  <a:ea typeface="Cambria Math" charset="0"/>
                                  <a:cs typeface="Cambria Math" charset="0"/>
                                </a:rPr>
                              </m:ctrlPr>
                            </m:accPr>
                            <m:e>
                              <m:sSub>
                                <m:sSubPr>
                                  <m:ctrlPr>
                                    <a:rPr lang="en-US" i="1">
                                      <a:latin typeface="Cambria Math" charset="0"/>
                                      <a:ea typeface="Cambria Math" charset="0"/>
                                      <a:cs typeface="Cambria Math" charset="0"/>
                                    </a:rPr>
                                  </m:ctrlPr>
                                </m:sSubPr>
                                <m:e>
                                  <m:r>
                                    <a:rPr lang="en-US" i="1">
                                      <a:latin typeface="Cambria Math" charset="0"/>
                                      <a:ea typeface="Cambria Math" charset="0"/>
                                      <a:cs typeface="Cambria Math" charset="0"/>
                                    </a:rPr>
                                    <m:t>𝜙</m:t>
                                  </m:r>
                                </m:e>
                                <m:sub>
                                  <m:r>
                                    <a:rPr lang="en-US" i="1">
                                      <a:latin typeface="Cambria Math" charset="0"/>
                                      <a:ea typeface="Cambria Math" charset="0"/>
                                      <a:cs typeface="Cambria Math" charset="0"/>
                                    </a:rPr>
                                    <m:t>𝑠</m:t>
                                  </m:r>
                                </m:sub>
                              </m:sSub>
                            </m:e>
                          </m:acc>
                        </m:num>
                        <m:den>
                          <m:acc>
                            <m:accPr>
                              <m:chr m:val="̅"/>
                              <m:ctrlPr>
                                <a:rPr lang="mr-IN" i="1">
                                  <a:latin typeface="Cambria Math" charset="0"/>
                                  <a:ea typeface="Cambria Math" charset="0"/>
                                  <a:cs typeface="Cambria Math" charset="0"/>
                                </a:rPr>
                              </m:ctrlPr>
                            </m:accPr>
                            <m:e>
                              <m:sSub>
                                <m:sSubPr>
                                  <m:ctrlPr>
                                    <a:rPr lang="en-US" i="1">
                                      <a:latin typeface="Cambria Math" charset="0"/>
                                      <a:ea typeface="Cambria Math" charset="0"/>
                                      <a:cs typeface="Cambria Math" charset="0"/>
                                    </a:rPr>
                                  </m:ctrlPr>
                                </m:sSubPr>
                                <m:e>
                                  <m:r>
                                    <a:rPr lang="en-US" i="1">
                                      <a:latin typeface="Cambria Math" charset="0"/>
                                      <a:ea typeface="Cambria Math" charset="0"/>
                                      <a:cs typeface="Cambria Math" charset="0"/>
                                    </a:rPr>
                                    <m:t>𝜙</m:t>
                                  </m:r>
                                </m:e>
                                <m:sub>
                                  <m:r>
                                    <a:rPr lang="en-US" i="1">
                                      <a:latin typeface="Cambria Math" charset="0"/>
                                      <a:ea typeface="Cambria Math" charset="0"/>
                                      <a:cs typeface="Cambria Math" charset="0"/>
                                    </a:rPr>
                                    <m:t>𝑔</m:t>
                                  </m:r>
                                </m:sub>
                              </m:sSub>
                            </m:e>
                          </m:acc>
                        </m:den>
                      </m:f>
                      <m:sSup>
                        <m:sSupPr>
                          <m:ctrlPr>
                            <a:rPr lang="en-US" b="0" i="1" smtClean="0">
                              <a:latin typeface="Cambria Math" charset="0"/>
                              <a:ea typeface="Cambria Math" charset="0"/>
                              <a:cs typeface="Cambria Math" charset="0"/>
                            </a:rPr>
                          </m:ctrlPr>
                        </m:sSupPr>
                        <m:e>
                          <m:r>
                            <a:rPr lang="en-US" b="0" i="1" smtClean="0">
                              <a:latin typeface="Cambria Math" charset="0"/>
                              <a:ea typeface="Cambria Math" charset="0"/>
                              <a:cs typeface="Cambria Math" charset="0"/>
                            </a:rPr>
                            <m:t>𝐾</m:t>
                          </m:r>
                        </m:e>
                        <m:sup>
                          <m:r>
                            <a:rPr lang="en-US" b="0" i="1" smtClean="0">
                              <a:latin typeface="Cambria Math" charset="0"/>
                              <a:ea typeface="Cambria Math" charset="0"/>
                              <a:cs typeface="Cambria Math" charset="0"/>
                            </a:rPr>
                            <m:t>𝑠𝑔𝑠</m:t>
                          </m:r>
                        </m:sup>
                      </m:sSup>
                      <m:r>
                        <a:rPr lang="en-US" b="0" i="1" smtClean="0">
                          <a:latin typeface="Cambria Math" charset="0"/>
                          <a:ea typeface="Cambria Math" charset="0"/>
                          <a:cs typeface="Cambria Math" charset="0"/>
                        </a:rPr>
                        <m:t>−</m:t>
                      </m:r>
                      <m:f>
                        <m:fPr>
                          <m:ctrlPr>
                            <a:rPr lang="mr-IN" i="1">
                              <a:latin typeface="Cambria Math" charset="0"/>
                              <a:ea typeface="Cambria Math" charset="0"/>
                              <a:cs typeface="Cambria Math" charset="0"/>
                            </a:rPr>
                          </m:ctrlPr>
                        </m:fPr>
                        <m:num>
                          <m:acc>
                            <m:accPr>
                              <m:chr m:val="̅"/>
                              <m:ctrlPr>
                                <a:rPr lang="mr-IN" i="1">
                                  <a:latin typeface="Cambria Math" charset="0"/>
                                  <a:ea typeface="Cambria Math" charset="0"/>
                                  <a:cs typeface="Cambria Math" charset="0"/>
                                </a:rPr>
                              </m:ctrlPr>
                            </m:accPr>
                            <m:e>
                              <m:sSub>
                                <m:sSubPr>
                                  <m:ctrlPr>
                                    <a:rPr lang="en-US" i="1">
                                      <a:latin typeface="Cambria Math" charset="0"/>
                                      <a:ea typeface="Cambria Math" charset="0"/>
                                      <a:cs typeface="Cambria Math" charset="0"/>
                                    </a:rPr>
                                  </m:ctrlPr>
                                </m:sSubPr>
                                <m:e>
                                  <m:r>
                                    <a:rPr lang="en-US" i="1">
                                      <a:latin typeface="Cambria Math" charset="0"/>
                                      <a:ea typeface="Cambria Math" charset="0"/>
                                      <a:cs typeface="Cambria Math" charset="0"/>
                                    </a:rPr>
                                    <m:t>𝜙</m:t>
                                  </m:r>
                                </m:e>
                                <m:sub>
                                  <m:r>
                                    <a:rPr lang="en-US" i="1">
                                      <a:latin typeface="Cambria Math" charset="0"/>
                                      <a:ea typeface="Cambria Math" charset="0"/>
                                      <a:cs typeface="Cambria Math" charset="0"/>
                                    </a:rPr>
                                    <m:t>𝑠</m:t>
                                  </m:r>
                                </m:sub>
                              </m:sSub>
                            </m:e>
                          </m:acc>
                        </m:num>
                        <m:den>
                          <m:acc>
                            <m:accPr>
                              <m:chr m:val="̅"/>
                              <m:ctrlPr>
                                <a:rPr lang="mr-IN" i="1">
                                  <a:latin typeface="Cambria Math" charset="0"/>
                                  <a:ea typeface="Cambria Math" charset="0"/>
                                  <a:cs typeface="Cambria Math" charset="0"/>
                                </a:rPr>
                              </m:ctrlPr>
                            </m:accPr>
                            <m:e>
                              <m:sSub>
                                <m:sSubPr>
                                  <m:ctrlPr>
                                    <a:rPr lang="en-US" i="1">
                                      <a:latin typeface="Cambria Math" charset="0"/>
                                      <a:ea typeface="Cambria Math" charset="0"/>
                                      <a:cs typeface="Cambria Math" charset="0"/>
                                    </a:rPr>
                                  </m:ctrlPr>
                                </m:sSubPr>
                                <m:e>
                                  <m:r>
                                    <a:rPr lang="en-US" i="1">
                                      <a:latin typeface="Cambria Math" charset="0"/>
                                      <a:ea typeface="Cambria Math" charset="0"/>
                                      <a:cs typeface="Cambria Math" charset="0"/>
                                    </a:rPr>
                                    <m:t>𝜙</m:t>
                                  </m:r>
                                </m:e>
                                <m:sub>
                                  <m:r>
                                    <a:rPr lang="en-US" i="1">
                                      <a:latin typeface="Cambria Math" charset="0"/>
                                      <a:ea typeface="Cambria Math" charset="0"/>
                                      <a:cs typeface="Cambria Math" charset="0"/>
                                    </a:rPr>
                                    <m:t>𝑔</m:t>
                                  </m:r>
                                </m:sub>
                              </m:sSub>
                            </m:e>
                          </m:acc>
                        </m:den>
                      </m:f>
                      <m:sSup>
                        <m:sSupPr>
                          <m:ctrlPr>
                            <a:rPr lang="en-US" b="0" i="1" smtClean="0">
                              <a:latin typeface="Cambria Math" charset="0"/>
                              <a:ea typeface="Cambria Math" charset="0"/>
                              <a:cs typeface="Cambria Math" charset="0"/>
                            </a:rPr>
                          </m:ctrlPr>
                        </m:sSupPr>
                        <m:e>
                          <m:r>
                            <a:rPr lang="en-US" b="0" i="1" smtClean="0">
                              <a:latin typeface="Cambria Math" charset="0"/>
                              <a:ea typeface="Cambria Math" charset="0"/>
                              <a:cs typeface="Cambria Math" charset="0"/>
                            </a:rPr>
                            <m:t>𝑀</m:t>
                          </m:r>
                        </m:e>
                        <m:sup>
                          <m:r>
                            <a:rPr lang="en-US" b="0" i="1" smtClean="0">
                              <a:latin typeface="Cambria Math" charset="0"/>
                              <a:ea typeface="Cambria Math" charset="0"/>
                              <a:cs typeface="Cambria Math" charset="0"/>
                            </a:rPr>
                            <m:t>𝑠𝑔𝑠</m:t>
                          </m:r>
                        </m:sup>
                      </m:sSup>
                      <m:r>
                        <a:rPr lang="en-US" b="0" i="1" smtClean="0">
                          <a:latin typeface="Cambria Math" charset="0"/>
                          <a:ea typeface="Cambria Math" charset="0"/>
                          <a:cs typeface="Cambria Math" charset="0"/>
                        </a:rPr>
                        <m:t>+</m:t>
                      </m:r>
                      <m:f>
                        <m:fPr>
                          <m:ctrlPr>
                            <a:rPr lang="mr-IN" b="0" i="1" smtClean="0">
                              <a:latin typeface="Cambria Math" charset="0"/>
                              <a:ea typeface="Cambria Math" charset="0"/>
                              <a:cs typeface="Cambria Math" charset="0"/>
                            </a:rPr>
                          </m:ctrlPr>
                        </m:fPr>
                        <m:num>
                          <m:r>
                            <a:rPr lang="en-US" b="0" i="1" smtClean="0">
                              <a:latin typeface="Cambria Math" charset="0"/>
                              <a:ea typeface="Cambria Math" charset="0"/>
                              <a:cs typeface="Cambria Math" charset="0"/>
                            </a:rPr>
                            <m:t>1</m:t>
                          </m:r>
                        </m:num>
                        <m:den>
                          <m:acc>
                            <m:accPr>
                              <m:chr m:val="̅"/>
                              <m:ctrlPr>
                                <a:rPr lang="mr-IN" b="0" i="1" smtClean="0">
                                  <a:latin typeface="Cambria Math" charset="0"/>
                                  <a:ea typeface="Cambria Math" charset="0"/>
                                  <a:cs typeface="Cambria Math" charset="0"/>
                                </a:rPr>
                              </m:ctrlPr>
                            </m:accPr>
                            <m:e>
                              <m:sSub>
                                <m:sSubPr>
                                  <m:ctrlPr>
                                    <a:rPr lang="en-US" b="0" i="1" smtClean="0">
                                      <a:latin typeface="Cambria Math" charset="0"/>
                                      <a:ea typeface="Cambria Math" charset="0"/>
                                      <a:cs typeface="Cambria Math" charset="0"/>
                                    </a:rPr>
                                  </m:ctrlPr>
                                </m:sSubPr>
                                <m:e>
                                  <m:r>
                                    <a:rPr lang="en-US" b="0" i="1" smtClean="0">
                                      <a:latin typeface="Cambria Math" charset="0"/>
                                      <a:ea typeface="Cambria Math" charset="0"/>
                                      <a:cs typeface="Cambria Math" charset="0"/>
                                    </a:rPr>
                                    <m:t>𝜙</m:t>
                                  </m:r>
                                </m:e>
                                <m:sub>
                                  <m:r>
                                    <a:rPr lang="en-US" b="0" i="1" smtClean="0">
                                      <a:latin typeface="Cambria Math" charset="0"/>
                                      <a:ea typeface="Cambria Math" charset="0"/>
                                      <a:cs typeface="Cambria Math" charset="0"/>
                                    </a:rPr>
                                    <m:t>𝑔</m:t>
                                  </m:r>
                                </m:sub>
                              </m:sSub>
                            </m:e>
                          </m:acc>
                        </m:den>
                      </m:f>
                      <m:r>
                        <a:rPr lang="en-US" i="1">
                          <a:latin typeface="Cambria Math" charset="0"/>
                          <a:ea typeface="Cambria Math" charset="0"/>
                          <a:cs typeface="Cambria Math" charset="0"/>
                        </a:rPr>
                        <m:t>𝛻</m:t>
                      </m:r>
                      <m:r>
                        <a:rPr lang="en-US" i="1" smtClean="0">
                          <a:latin typeface="Cambria Math" charset="0"/>
                          <a:ea typeface="Cambria Math" charset="0"/>
                          <a:cs typeface="Cambria Math" charset="0"/>
                        </a:rPr>
                        <m:t>∙</m:t>
                      </m:r>
                      <m:sSup>
                        <m:sSupPr>
                          <m:ctrlPr>
                            <a:rPr lang="en-US" b="0" i="1" smtClean="0">
                              <a:latin typeface="Cambria Math" charset="0"/>
                              <a:ea typeface="Cambria Math" charset="0"/>
                              <a:cs typeface="Cambria Math" charset="0"/>
                            </a:rPr>
                          </m:ctrlPr>
                        </m:sSupPr>
                        <m:e>
                          <m:r>
                            <a:rPr lang="en-US" b="0" i="1" smtClean="0">
                              <a:latin typeface="Cambria Math" charset="0"/>
                              <a:ea typeface="Cambria Math" charset="0"/>
                              <a:cs typeface="Cambria Math" charset="0"/>
                            </a:rPr>
                            <m:t>𝐿</m:t>
                          </m:r>
                        </m:e>
                        <m:sup>
                          <m:r>
                            <a:rPr lang="en-US" b="0" i="1" smtClean="0">
                              <a:latin typeface="Cambria Math" charset="0"/>
                              <a:ea typeface="Cambria Math" charset="0"/>
                              <a:cs typeface="Cambria Math" charset="0"/>
                            </a:rPr>
                            <m:t>𝑠𝑔𝑠</m:t>
                          </m:r>
                        </m:sup>
                      </m:sSup>
                      <m:r>
                        <a:rPr lang="en-US" b="0" i="1" smtClean="0">
                          <a:latin typeface="Cambria Math" charset="0"/>
                          <a:ea typeface="Cambria Math" charset="0"/>
                          <a:cs typeface="Cambria Math" charset="0"/>
                        </a:rPr>
                        <m:t>−</m:t>
                      </m:r>
                      <m:r>
                        <a:rPr lang="en-US" i="1">
                          <a:latin typeface="Cambria Math" charset="0"/>
                          <a:ea typeface="Cambria Math" charset="0"/>
                          <a:cs typeface="Cambria Math" charset="0"/>
                        </a:rPr>
                        <m:t>𝛻</m:t>
                      </m:r>
                      <m:r>
                        <a:rPr lang="en-US" i="1">
                          <a:latin typeface="Cambria Math" charset="0"/>
                          <a:ea typeface="Cambria Math" charset="0"/>
                          <a:cs typeface="Cambria Math" charset="0"/>
                        </a:rPr>
                        <m:t>∙</m:t>
                      </m:r>
                      <m:sSup>
                        <m:sSupPr>
                          <m:ctrlPr>
                            <a:rPr lang="en-US" b="0" i="1" smtClean="0">
                              <a:latin typeface="Cambria Math" charset="0"/>
                              <a:ea typeface="Cambria Math" charset="0"/>
                              <a:cs typeface="Cambria Math" charset="0"/>
                            </a:rPr>
                          </m:ctrlPr>
                        </m:sSupPr>
                        <m:e>
                          <m:r>
                            <a:rPr lang="en-US" b="0" i="1" smtClean="0">
                              <a:latin typeface="Cambria Math" charset="0"/>
                              <a:ea typeface="Cambria Math" charset="0"/>
                              <a:cs typeface="Cambria Math" charset="0"/>
                            </a:rPr>
                            <m:t>𝐼</m:t>
                          </m:r>
                        </m:e>
                        <m:sup>
                          <m:r>
                            <a:rPr lang="en-US" b="0" i="1" smtClean="0">
                              <a:latin typeface="Cambria Math" charset="0"/>
                              <a:ea typeface="Cambria Math" charset="0"/>
                              <a:cs typeface="Cambria Math" charset="0"/>
                            </a:rPr>
                            <m:t>𝑠𝑔𝑠</m:t>
                          </m:r>
                        </m:sup>
                      </m:sSup>
                      <m:r>
                        <a:rPr lang="en-US" b="0" i="1" smtClean="0">
                          <a:latin typeface="Cambria Math" charset="0"/>
                          <a:ea typeface="Cambria Math" charset="0"/>
                          <a:cs typeface="Cambria Math" charset="0"/>
                        </a:rPr>
                        <m:t>+</m:t>
                      </m:r>
                      <m:r>
                        <a:rPr lang="en-US" i="1">
                          <a:latin typeface="Cambria Math" charset="0"/>
                          <a:ea typeface="Cambria Math" charset="0"/>
                          <a:cs typeface="Cambria Math" charset="0"/>
                        </a:rPr>
                        <m:t>𝛻</m:t>
                      </m:r>
                      <m:r>
                        <a:rPr lang="en-US" i="1">
                          <a:latin typeface="Cambria Math" charset="0"/>
                          <a:ea typeface="Cambria Math" charset="0"/>
                          <a:cs typeface="Cambria Math" charset="0"/>
                        </a:rPr>
                        <m:t>∙</m:t>
                      </m:r>
                      <m:sSup>
                        <m:sSupPr>
                          <m:ctrlPr>
                            <a:rPr lang="en-US" b="0" i="1" smtClean="0">
                              <a:latin typeface="Cambria Math" charset="0"/>
                              <a:ea typeface="Cambria Math" charset="0"/>
                              <a:cs typeface="Cambria Math" charset="0"/>
                            </a:rPr>
                          </m:ctrlPr>
                        </m:sSupPr>
                        <m:e>
                          <m:r>
                            <a:rPr lang="en-US" b="0" i="1" smtClean="0">
                              <a:latin typeface="Cambria Math" charset="0"/>
                              <a:ea typeface="Cambria Math" charset="0"/>
                              <a:cs typeface="Cambria Math" charset="0"/>
                            </a:rPr>
                            <m:t>𝐻</m:t>
                          </m:r>
                        </m:e>
                        <m:sup>
                          <m:r>
                            <a:rPr lang="en-US" b="0" i="1" smtClean="0">
                              <a:latin typeface="Cambria Math" charset="0"/>
                              <a:ea typeface="Cambria Math" charset="0"/>
                              <a:cs typeface="Cambria Math" charset="0"/>
                            </a:rPr>
                            <m:t>𝑠𝑔𝑠</m:t>
                          </m:r>
                        </m:sup>
                      </m:sSup>
                    </m:oMath>
                  </m:oMathPara>
                </a14:m>
                <a:endParaRPr lang="en-US" i="1" dirty="0" smtClean="0">
                  <a:latin typeface="Cambria Math" charset="0"/>
                </a:endParaRPr>
              </a:p>
              <a:p>
                <a:pPr marL="0" lvl="0" indent="0" defTabSz="914400">
                  <a:spcBef>
                    <a:spcPts val="0"/>
                  </a:spcBef>
                  <a:buSzTx/>
                  <a:buNone/>
                </a:pPr>
                <a:endParaRPr lang="en-US" sz="2800" i="1" dirty="0">
                  <a:solidFill>
                    <a:srgbClr val="0432FF"/>
                  </a:solidFill>
                  <a:latin typeface="Cambria Math" charset="0"/>
                </a:endParaRPr>
              </a:p>
              <a:p>
                <a:pPr marL="0" lvl="0" indent="0" defTabSz="914400">
                  <a:spcBef>
                    <a:spcPts val="0"/>
                  </a:spcBef>
                  <a:buSzTx/>
                  <a:buNone/>
                </a:pPr>
                <a:r>
                  <a:rPr lang="en-US" sz="2800" dirty="0" smtClean="0">
                    <a:solidFill>
                      <a:srgbClr val="0432FF"/>
                    </a:solidFill>
                    <a:latin typeface="+mn-ea"/>
                  </a:rPr>
                  <a:t>Sub-grid scale correlations on the right hand side: 13!</a:t>
                </a:r>
              </a:p>
              <a:p>
                <a:pPr marL="0" lvl="0" indent="0" defTabSz="914400">
                  <a:spcBef>
                    <a:spcPts val="0"/>
                  </a:spcBef>
                  <a:buSzTx/>
                  <a:buNone/>
                </a:pPr>
                <a:endParaRPr lang="en-US" sz="1600" dirty="0" smtClean="0">
                  <a:latin typeface="+mn-ea"/>
                </a:endParaRPr>
              </a:p>
              <a:p>
                <a:pPr marL="0" lvl="0" indent="0" defTabSz="914400">
                  <a:spcBef>
                    <a:spcPts val="0"/>
                  </a:spcBef>
                  <a:buSzTx/>
                  <a:buNone/>
                </a:pPr>
                <a:r>
                  <a:rPr lang="en-US" sz="2100" b="0" dirty="0" smtClean="0"/>
                  <a:t>                    </a:t>
                </a:r>
                <a14:m>
                  <m:oMath xmlns:m="http://schemas.openxmlformats.org/officeDocument/2006/math">
                    <m:sSup>
                      <m:sSupPr>
                        <m:ctrlPr>
                          <a:rPr lang="en-US" sz="2100" b="0" i="1" smtClean="0">
                            <a:latin typeface="Cambria Math" charset="0"/>
                          </a:rPr>
                        </m:ctrlPr>
                      </m:sSupPr>
                      <m:e>
                        <m:r>
                          <a:rPr lang="en-US" sz="2100" b="0" i="1" smtClean="0">
                            <a:latin typeface="Cambria Math" charset="0"/>
                          </a:rPr>
                          <m:t>𝐴</m:t>
                        </m:r>
                      </m:e>
                      <m:sup>
                        <m:r>
                          <a:rPr lang="en-US" sz="2100" b="0" i="1" smtClean="0">
                            <a:latin typeface="Cambria Math" charset="0"/>
                          </a:rPr>
                          <m:t>𝑠𝑔𝑠</m:t>
                        </m:r>
                      </m:sup>
                    </m:sSup>
                    <m:r>
                      <a:rPr lang="en-US" sz="2100" b="0" i="1" smtClean="0">
                        <a:latin typeface="Cambria Math" charset="0"/>
                      </a:rPr>
                      <m:t>=</m:t>
                    </m:r>
                    <m:acc>
                      <m:accPr>
                        <m:chr m:val="̅"/>
                        <m:ctrlPr>
                          <a:rPr lang="en-US" sz="2100" b="0" i="1" smtClean="0">
                            <a:latin typeface="Cambria Math" charset="0"/>
                          </a:rPr>
                        </m:ctrlPr>
                      </m:accPr>
                      <m:e>
                        <m:sSub>
                          <m:sSubPr>
                            <m:ctrlPr>
                              <a:rPr lang="en-US" sz="2100" b="0" i="1" smtClean="0">
                                <a:latin typeface="Cambria Math" charset="0"/>
                              </a:rPr>
                            </m:ctrlPr>
                          </m:sSubPr>
                          <m:e>
                            <m:r>
                              <a:rPr lang="en-US" sz="2100" b="0" i="1" smtClean="0">
                                <a:latin typeface="Cambria Math" charset="0"/>
                              </a:rPr>
                              <m:t>𝜙</m:t>
                            </m:r>
                          </m:e>
                          <m:sub>
                            <m:r>
                              <a:rPr lang="en-US" sz="2100" b="0" i="1" smtClean="0">
                                <a:latin typeface="Cambria Math" charset="0"/>
                              </a:rPr>
                              <m:t>𝑠</m:t>
                            </m:r>
                          </m:sub>
                        </m:sSub>
                        <m:sSub>
                          <m:sSubPr>
                            <m:ctrlPr>
                              <a:rPr lang="en-US" sz="2100" b="0" i="1" smtClean="0">
                                <a:latin typeface="Cambria Math" charset="0"/>
                              </a:rPr>
                            </m:ctrlPr>
                          </m:sSubPr>
                          <m:e>
                            <m:r>
                              <a:rPr lang="en-US" sz="2100" b="0" i="1" smtClean="0">
                                <a:latin typeface="Cambria Math" charset="0"/>
                              </a:rPr>
                              <m:t>𝑢</m:t>
                            </m:r>
                          </m:e>
                          <m:sub>
                            <m:r>
                              <a:rPr lang="en-US" sz="2100" b="0" i="1" smtClean="0">
                                <a:latin typeface="Cambria Math" charset="0"/>
                              </a:rPr>
                              <m:t>𝑔</m:t>
                            </m:r>
                          </m:sub>
                        </m:sSub>
                        <m:sSub>
                          <m:sSubPr>
                            <m:ctrlPr>
                              <a:rPr lang="en-US" sz="2100" b="0" i="1" smtClean="0">
                                <a:latin typeface="Cambria Math" charset="0"/>
                              </a:rPr>
                            </m:ctrlPr>
                          </m:sSubPr>
                          <m:e>
                            <m:r>
                              <a:rPr lang="en-US" sz="2100" b="0" i="1" smtClean="0">
                                <a:latin typeface="Cambria Math" charset="0"/>
                              </a:rPr>
                              <m:t>𝑢</m:t>
                            </m:r>
                          </m:e>
                          <m:sub>
                            <m:r>
                              <a:rPr lang="en-US" sz="2100" b="0" i="1" smtClean="0">
                                <a:latin typeface="Cambria Math" charset="0"/>
                              </a:rPr>
                              <m:t>𝑔</m:t>
                            </m:r>
                          </m:sub>
                        </m:sSub>
                      </m:e>
                    </m:acc>
                    <m:r>
                      <a:rPr lang="en-US" sz="2100" b="0" i="1" smtClean="0">
                        <a:latin typeface="Cambria Math" charset="0"/>
                      </a:rPr>
                      <m:t>−</m:t>
                    </m:r>
                    <m:acc>
                      <m:accPr>
                        <m:chr m:val="̅"/>
                        <m:ctrlPr>
                          <a:rPr lang="en-US" sz="2100" b="0" i="1" smtClean="0">
                            <a:latin typeface="Cambria Math" charset="0"/>
                          </a:rPr>
                        </m:ctrlPr>
                      </m:accPr>
                      <m:e>
                        <m:sSub>
                          <m:sSubPr>
                            <m:ctrlPr>
                              <a:rPr lang="en-US" sz="2100" b="0" i="1" smtClean="0">
                                <a:latin typeface="Cambria Math" charset="0"/>
                              </a:rPr>
                            </m:ctrlPr>
                          </m:sSubPr>
                          <m:e>
                            <m:r>
                              <a:rPr lang="en-US" sz="2100" b="0" i="1" smtClean="0">
                                <a:latin typeface="Cambria Math" charset="0"/>
                              </a:rPr>
                              <m:t>𝜙</m:t>
                            </m:r>
                          </m:e>
                          <m:sub>
                            <m:r>
                              <a:rPr lang="en-US" sz="2100" b="0" i="1" smtClean="0">
                                <a:latin typeface="Cambria Math" charset="0"/>
                              </a:rPr>
                              <m:t>𝑠</m:t>
                            </m:r>
                          </m:sub>
                        </m:sSub>
                        <m:sSub>
                          <m:sSubPr>
                            <m:ctrlPr>
                              <a:rPr lang="en-US" sz="2100" b="0" i="1" smtClean="0">
                                <a:latin typeface="Cambria Math" charset="0"/>
                              </a:rPr>
                            </m:ctrlPr>
                          </m:sSubPr>
                          <m:e>
                            <m:r>
                              <a:rPr lang="en-US" sz="2100" b="0" i="1" smtClean="0">
                                <a:latin typeface="Cambria Math" charset="0"/>
                              </a:rPr>
                              <m:t>𝑢</m:t>
                            </m:r>
                          </m:e>
                          <m:sub>
                            <m:r>
                              <a:rPr lang="en-US" sz="2100" b="0" i="1" smtClean="0">
                                <a:latin typeface="Cambria Math" charset="0"/>
                              </a:rPr>
                              <m:t>𝑔</m:t>
                            </m:r>
                          </m:sub>
                        </m:sSub>
                      </m:e>
                    </m:acc>
                    <m:sSub>
                      <m:sSubPr>
                        <m:ctrlPr>
                          <a:rPr lang="en-US" sz="2100" b="0" i="1" smtClean="0">
                            <a:latin typeface="Cambria Math" charset="0"/>
                          </a:rPr>
                        </m:ctrlPr>
                      </m:sSubPr>
                      <m:e>
                        <m:acc>
                          <m:accPr>
                            <m:chr m:val="̃"/>
                            <m:ctrlPr>
                              <a:rPr lang="en-US" sz="2100" b="0" i="1" smtClean="0">
                                <a:latin typeface="Cambria Math" charset="0"/>
                              </a:rPr>
                            </m:ctrlPr>
                          </m:accPr>
                          <m:e>
                            <m:r>
                              <a:rPr lang="en-US" sz="2100" b="0" i="1" smtClean="0">
                                <a:latin typeface="Cambria Math" charset="0"/>
                              </a:rPr>
                              <m:t>𝑢</m:t>
                            </m:r>
                          </m:e>
                        </m:acc>
                      </m:e>
                      <m:sub>
                        <m:r>
                          <a:rPr lang="en-US" sz="2100" b="0" i="1" smtClean="0">
                            <a:latin typeface="Cambria Math" charset="0"/>
                          </a:rPr>
                          <m:t>𝑔</m:t>
                        </m:r>
                      </m:sub>
                    </m:sSub>
                    <m:r>
                      <a:rPr lang="en-US" sz="2100" b="0" i="0" smtClean="0">
                        <a:latin typeface="Cambria Math" charset="0"/>
                      </a:rPr>
                      <m:t>                            </m:t>
                    </m:r>
                  </m:oMath>
                </a14:m>
                <a:r>
                  <a:rPr lang="en-US" sz="2100" b="0" dirty="0" smtClean="0"/>
                  <a:t> </a:t>
                </a:r>
                <a14:m>
                  <m:oMath xmlns:m="http://schemas.openxmlformats.org/officeDocument/2006/math">
                    <m:sSup>
                      <m:sSupPr>
                        <m:ctrlPr>
                          <a:rPr lang="en-US" sz="2100" b="0" i="1" smtClean="0">
                            <a:latin typeface="Cambria Math" charset="0"/>
                          </a:rPr>
                        </m:ctrlPr>
                      </m:sSupPr>
                      <m:e>
                        <m:r>
                          <a:rPr lang="en-US" sz="2100" b="0" i="1" smtClean="0">
                            <a:latin typeface="Cambria Math" charset="0"/>
                          </a:rPr>
                          <m:t>𝐵</m:t>
                        </m:r>
                      </m:e>
                      <m:sup>
                        <m:r>
                          <a:rPr lang="en-US" sz="2100" b="0" i="1" smtClean="0">
                            <a:latin typeface="Cambria Math" charset="0"/>
                          </a:rPr>
                          <m:t>𝑠𝑔𝑠</m:t>
                        </m:r>
                      </m:sup>
                    </m:sSup>
                    <m:r>
                      <a:rPr lang="en-US" sz="2100" b="0" i="1" smtClean="0">
                        <a:latin typeface="Cambria Math" charset="0"/>
                      </a:rPr>
                      <m:t>= </m:t>
                    </m:r>
                    <m:acc>
                      <m:accPr>
                        <m:chr m:val="̅"/>
                        <m:ctrlPr>
                          <a:rPr lang="en-US" sz="2100" b="0" i="1" smtClean="0">
                            <a:latin typeface="Cambria Math" charset="0"/>
                          </a:rPr>
                        </m:ctrlPr>
                      </m:accPr>
                      <m:e>
                        <m:sSub>
                          <m:sSubPr>
                            <m:ctrlPr>
                              <a:rPr lang="en-US" sz="2100" b="0" i="1" smtClean="0">
                                <a:latin typeface="Cambria Math" charset="0"/>
                              </a:rPr>
                            </m:ctrlPr>
                          </m:sSubPr>
                          <m:e>
                            <m:r>
                              <a:rPr lang="en-US" sz="2100" b="0" i="1" smtClean="0">
                                <a:latin typeface="Cambria Math" charset="0"/>
                              </a:rPr>
                              <m:t>𝑢</m:t>
                            </m:r>
                          </m:e>
                          <m:sub>
                            <m:r>
                              <a:rPr lang="en-US" sz="2100" b="0" i="1" smtClean="0">
                                <a:latin typeface="Cambria Math" charset="0"/>
                              </a:rPr>
                              <m:t>𝑔</m:t>
                            </m:r>
                          </m:sub>
                        </m:sSub>
                        <m:r>
                          <a:rPr lang="en-US" sz="2100" b="0" i="1" smtClean="0">
                            <a:latin typeface="Cambria Math" charset="0"/>
                            <a:ea typeface="Cambria Math" charset="0"/>
                            <a:cs typeface="Cambria Math" charset="0"/>
                          </a:rPr>
                          <m:t>𝛻</m:t>
                        </m:r>
                        <m:r>
                          <a:rPr lang="en-US" sz="2100" b="0" i="1" smtClean="0">
                            <a:latin typeface="Cambria Math" charset="0"/>
                            <a:ea typeface="Cambria Math" charset="0"/>
                            <a:cs typeface="Cambria Math" charset="0"/>
                          </a:rPr>
                          <m:t>∙</m:t>
                        </m:r>
                        <m:sSub>
                          <m:sSubPr>
                            <m:ctrlPr>
                              <a:rPr lang="en-US" sz="2100" b="0" i="1" smtClean="0">
                                <a:latin typeface="Cambria Math" charset="0"/>
                                <a:ea typeface="Cambria Math" charset="0"/>
                                <a:cs typeface="Cambria Math" charset="0"/>
                              </a:rPr>
                            </m:ctrlPr>
                          </m:sSubPr>
                          <m:e>
                            <m:r>
                              <a:rPr lang="en-US" sz="2100" b="0" i="1" smtClean="0">
                                <a:latin typeface="Cambria Math" charset="0"/>
                                <a:ea typeface="Cambria Math" charset="0"/>
                                <a:cs typeface="Cambria Math" charset="0"/>
                              </a:rPr>
                              <m:t>𝑢</m:t>
                            </m:r>
                          </m:e>
                          <m:sub>
                            <m:r>
                              <a:rPr lang="en-US" sz="2100" b="0" i="1" smtClean="0">
                                <a:latin typeface="Cambria Math" charset="0"/>
                                <a:ea typeface="Cambria Math" charset="0"/>
                                <a:cs typeface="Cambria Math" charset="0"/>
                              </a:rPr>
                              <m:t>𝑔</m:t>
                            </m:r>
                          </m:sub>
                        </m:sSub>
                      </m:e>
                    </m:acc>
                    <m:r>
                      <a:rPr lang="en-US" sz="2100" b="0" i="1" smtClean="0">
                        <a:latin typeface="Cambria Math" charset="0"/>
                      </a:rPr>
                      <m:t>− </m:t>
                    </m:r>
                    <m:sSub>
                      <m:sSubPr>
                        <m:ctrlPr>
                          <a:rPr lang="en-US" sz="2100" b="0" i="1" smtClean="0">
                            <a:latin typeface="Cambria Math" charset="0"/>
                          </a:rPr>
                        </m:ctrlPr>
                      </m:sSubPr>
                      <m:e>
                        <m:acc>
                          <m:accPr>
                            <m:chr m:val="̃"/>
                            <m:ctrlPr>
                              <a:rPr lang="en-US" sz="2100" b="0" i="1" smtClean="0">
                                <a:latin typeface="Cambria Math" charset="0"/>
                              </a:rPr>
                            </m:ctrlPr>
                          </m:accPr>
                          <m:e>
                            <m:r>
                              <a:rPr lang="en-US" sz="2100" b="0" i="1" smtClean="0">
                                <a:latin typeface="Cambria Math" charset="0"/>
                              </a:rPr>
                              <m:t>𝑢</m:t>
                            </m:r>
                          </m:e>
                        </m:acc>
                      </m:e>
                      <m:sub>
                        <m:r>
                          <a:rPr lang="en-US" sz="2100" b="0" i="1" smtClean="0">
                            <a:latin typeface="Cambria Math" charset="0"/>
                          </a:rPr>
                          <m:t>𝑔</m:t>
                        </m:r>
                      </m:sub>
                    </m:sSub>
                    <m:r>
                      <a:rPr lang="en-US" sz="2100" b="0" i="1" smtClean="0">
                        <a:latin typeface="Cambria Math" charset="0"/>
                        <a:ea typeface="Cambria Math" charset="0"/>
                        <a:cs typeface="Cambria Math" charset="0"/>
                      </a:rPr>
                      <m:t>𝛻</m:t>
                    </m:r>
                    <m:r>
                      <a:rPr lang="en-US" sz="2100" b="0" i="1" smtClean="0">
                        <a:latin typeface="Cambria Math" charset="0"/>
                        <a:ea typeface="Cambria Math" charset="0"/>
                        <a:cs typeface="Cambria Math" charset="0"/>
                      </a:rPr>
                      <m:t>∙</m:t>
                    </m:r>
                    <m:sSub>
                      <m:sSubPr>
                        <m:ctrlPr>
                          <a:rPr lang="en-US" sz="2100" b="0" i="1" smtClean="0">
                            <a:latin typeface="Cambria Math" charset="0"/>
                            <a:ea typeface="Cambria Math" charset="0"/>
                            <a:cs typeface="Cambria Math" charset="0"/>
                          </a:rPr>
                        </m:ctrlPr>
                      </m:sSubPr>
                      <m:e>
                        <m:acc>
                          <m:accPr>
                            <m:chr m:val="̃"/>
                            <m:ctrlPr>
                              <a:rPr lang="en-US" sz="2100" b="0" i="1" smtClean="0">
                                <a:latin typeface="Cambria Math" charset="0"/>
                                <a:ea typeface="Cambria Math" charset="0"/>
                                <a:cs typeface="Cambria Math" charset="0"/>
                              </a:rPr>
                            </m:ctrlPr>
                          </m:accPr>
                          <m:e>
                            <m:r>
                              <a:rPr lang="en-US" sz="2100" b="0" i="1" smtClean="0">
                                <a:latin typeface="Cambria Math" charset="0"/>
                                <a:ea typeface="Cambria Math" charset="0"/>
                                <a:cs typeface="Cambria Math" charset="0"/>
                              </a:rPr>
                              <m:t>𝑢</m:t>
                            </m:r>
                          </m:e>
                        </m:acc>
                      </m:e>
                      <m:sub>
                        <m:r>
                          <a:rPr lang="en-US" sz="2100" b="0" i="1" smtClean="0">
                            <a:latin typeface="Cambria Math" charset="0"/>
                          </a:rPr>
                          <m:t>𝑔</m:t>
                        </m:r>
                      </m:sub>
                    </m:sSub>
                  </m:oMath>
                </a14:m>
                <a:endParaRPr lang="en-US" sz="2100" dirty="0" smtClean="0">
                  <a:latin typeface="+mn-ea"/>
                </a:endParaRPr>
              </a:p>
              <a:p>
                <a:pPr marL="0" lvl="0" indent="0" defTabSz="914400">
                  <a:spcBef>
                    <a:spcPts val="0"/>
                  </a:spcBef>
                  <a:buSzTx/>
                  <a:buNone/>
                </a:pPr>
                <a:r>
                  <a:rPr lang="en-US" sz="3300" dirty="0" smtClean="0">
                    <a:solidFill>
                      <a:srgbClr val="FF0000"/>
                    </a:solidFill>
                    <a:latin typeface="+mn-ea"/>
                  </a:rPr>
                  <a:t>                                          </a:t>
                </a:r>
                <a:r>
                  <a:rPr lang="mr-IN" sz="3300" dirty="0" smtClean="0">
                    <a:solidFill>
                      <a:srgbClr val="FF0000"/>
                    </a:solidFill>
                    <a:latin typeface="+mn-ea"/>
                  </a:rPr>
                  <a:t>…</a:t>
                </a:r>
                <a:r>
                  <a:rPr lang="en-US" sz="3300" dirty="0" smtClean="0">
                    <a:solidFill>
                      <a:srgbClr val="FF0000"/>
                    </a:solidFill>
                    <a:latin typeface="+mn-ea"/>
                  </a:rPr>
                  <a:t> </a:t>
                </a:r>
              </a:p>
            </p:txBody>
          </p:sp>
        </mc:Choice>
        <mc:Fallback xmlns="">
          <p:sp>
            <p:nvSpPr>
              <p:cNvPr id="2" name="Text Placeholder 1"/>
              <p:cNvSpPr>
                <a:spLocks noGrp="1" noRot="1" noChangeAspect="1" noMove="1" noResize="1" noEditPoints="1" noAdjustHandles="1" noChangeArrowheads="1" noChangeShapeType="1" noTextEdit="1"/>
              </p:cNvSpPr>
              <p:nvPr>
                <p:ph type="body" idx="1"/>
              </p:nvPr>
            </p:nvSpPr>
            <p:spPr>
              <a:xfrm>
                <a:off x="448056" y="1067628"/>
                <a:ext cx="8524494" cy="5633204"/>
              </a:xfrm>
              <a:blipFill rotWithShape="0">
                <a:blip r:embed="rId3"/>
                <a:stretch>
                  <a:fillRect l="-2003" t="-1732"/>
                </a:stretch>
              </a:blipFill>
            </p:spPr>
            <p:txBody>
              <a:bodyPr/>
              <a:lstStyle/>
              <a:p>
                <a:r>
                  <a:rPr lang="en-US">
                    <a:noFill/>
                  </a:rPr>
                  <a:t> </a:t>
                </a:r>
              </a:p>
            </p:txBody>
          </p:sp>
        </mc:Fallback>
      </mc:AlternateContent>
      <p:sp>
        <p:nvSpPr>
          <p:cNvPr id="3" name="Title 2"/>
          <p:cNvSpPr>
            <a:spLocks noGrp="1"/>
          </p:cNvSpPr>
          <p:nvPr>
            <p:ph type="title"/>
          </p:nvPr>
        </p:nvSpPr>
        <p:spPr>
          <a:xfrm>
            <a:off x="0" y="0"/>
            <a:ext cx="9144000" cy="914400"/>
          </a:xfrm>
        </p:spPr>
        <p:txBody>
          <a:bodyPr/>
          <a:lstStyle/>
          <a:p>
            <a:r>
              <a:rPr lang="en-US" dirty="0" smtClean="0">
                <a:solidFill>
                  <a:srgbClr val="0432FF"/>
                </a:solidFill>
              </a:rPr>
              <a:t>Transport equation for drift </a:t>
            </a:r>
            <a:r>
              <a:rPr lang="en-US" dirty="0">
                <a:solidFill>
                  <a:srgbClr val="0432FF"/>
                </a:solidFill>
              </a:rPr>
              <a:t>v</a:t>
            </a:r>
            <a:r>
              <a:rPr lang="en-US" dirty="0" smtClean="0">
                <a:solidFill>
                  <a:srgbClr val="0432FF"/>
                </a:solidFill>
              </a:rPr>
              <a:t>elocity</a:t>
            </a:r>
            <a:endParaRPr lang="en-US" dirty="0">
              <a:solidFill>
                <a:srgbClr val="0432FF"/>
              </a:solidFill>
            </a:endParaRPr>
          </a:p>
        </p:txBody>
      </p:sp>
      <p:cxnSp>
        <p:nvCxnSpPr>
          <p:cNvPr id="5" name="Straight Arrow Connector 4"/>
          <p:cNvCxnSpPr/>
          <p:nvPr/>
        </p:nvCxnSpPr>
        <p:spPr>
          <a:xfrm>
            <a:off x="4051139" y="3067291"/>
            <a:ext cx="0" cy="405114"/>
          </a:xfrm>
          <a:prstGeom prst="straightConnector1">
            <a:avLst/>
          </a:prstGeom>
          <a:noFill/>
          <a:ln w="31750" cap="flat">
            <a:solidFill>
              <a:srgbClr val="0432FF"/>
            </a:solidFill>
            <a:prstDash val="solid"/>
            <a:round/>
            <a:tailEnd type="triangle"/>
          </a:ln>
          <a:effectLst>
            <a:outerShdw blurRad="50800" dist="50800" dir="5400000" sx="1000" sy="1000" algn="ctr" rotWithShape="0">
              <a:srgbClr val="000000">
                <a:alpha val="43137"/>
              </a:srgbClr>
            </a:outerShdw>
          </a:effectLst>
          <a:sp3d/>
        </p:spPr>
        <p:style>
          <a:lnRef idx="0">
            <a:scrgbClr r="0" g="0" b="0"/>
          </a:lnRef>
          <a:fillRef idx="0">
            <a:scrgbClr r="0" g="0" b="0"/>
          </a:fillRef>
          <a:effectRef idx="0">
            <a:scrgbClr r="0" g="0" b="0"/>
          </a:effectRef>
          <a:fontRef idx="none"/>
        </p:style>
      </p:cxnSp>
      <p:sp>
        <p:nvSpPr>
          <p:cNvPr id="4" name="Slide Number Placeholder 3"/>
          <p:cNvSpPr>
            <a:spLocks noGrp="1"/>
          </p:cNvSpPr>
          <p:nvPr>
            <p:ph type="sldNum" sz="quarter" idx="2"/>
          </p:nvPr>
        </p:nvSpPr>
        <p:spPr/>
        <p:txBody>
          <a:bodyPr/>
          <a:lstStyle/>
          <a:p>
            <a:fld id="{C713A3F5-63FC-9E4D-8C18-75203108277E}" type="slidenum">
              <a:rPr lang="en-US" smtClean="0"/>
              <a:t>11</a:t>
            </a:fld>
            <a:endParaRPr lang="en-US"/>
          </a:p>
        </p:txBody>
      </p:sp>
    </p:spTree>
    <p:extLst>
      <p:ext uri="{BB962C8B-B14F-4D97-AF65-F5344CB8AC3E}">
        <p14:creationId xmlns:p14="http://schemas.microsoft.com/office/powerpoint/2010/main" val="1862783124"/>
      </p:ext>
    </p:extLst>
  </p:cSld>
  <p:clrMapOvr>
    <a:masterClrMapping/>
  </p:clrMapOvr>
  <p:transition spd="med" advTm="3518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idx="1"/>
              </p:nvPr>
            </p:nvSpPr>
            <p:spPr>
              <a:xfrm>
                <a:off x="102634" y="1071563"/>
                <a:ext cx="7986713" cy="4365588"/>
              </a:xfrm>
            </p:spPr>
            <p:txBody>
              <a:bodyPr>
                <a:normAutofit/>
              </a:bodyPr>
              <a:lstStyle/>
              <a:p>
                <a:pPr marL="0" indent="0" defTabSz="914400">
                  <a:spcBef>
                    <a:spcPts val="0"/>
                  </a:spcBef>
                  <a:buSzTx/>
                  <a:buNone/>
                </a:pPr>
                <a:r>
                  <a:rPr lang="en-US" sz="2600" dirty="0" smtClean="0">
                    <a:solidFill>
                      <a:srgbClr val="FF0000"/>
                    </a:solidFill>
                  </a:rPr>
                  <a:t>Budget Analysis: Assess relative magnitudes of the terms</a:t>
                </a:r>
              </a:p>
              <a:p>
                <a:pPr marL="91440" indent="0" defTabSz="914400">
                  <a:lnSpc>
                    <a:spcPct val="150000"/>
                  </a:lnSpc>
                  <a:spcBef>
                    <a:spcPts val="0"/>
                  </a:spcBef>
                  <a:buSzTx/>
                  <a:buNone/>
                </a:pPr>
                <a14:m>
                  <m:oMathPara xmlns:m="http://schemas.openxmlformats.org/officeDocument/2006/math">
                    <m:oMathParaPr>
                      <m:jc m:val="center"/>
                    </m:oMathParaPr>
                    <m:oMath xmlns:m="http://schemas.openxmlformats.org/officeDocument/2006/math">
                      <m:f>
                        <m:fPr>
                          <m:ctrlPr>
                            <a:rPr lang="mr-IN" sz="2300" i="1">
                              <a:latin typeface="Cambria Math" charset="0"/>
                            </a:rPr>
                          </m:ctrlPr>
                        </m:fPr>
                        <m:num>
                          <m:r>
                            <a:rPr lang="en-US" sz="2300" i="1">
                              <a:latin typeface="Cambria Math" charset="0"/>
                              <a:ea typeface="Cambria Math" charset="0"/>
                              <a:cs typeface="Cambria Math" charset="0"/>
                            </a:rPr>
                            <m:t>𝜕</m:t>
                          </m:r>
                        </m:num>
                        <m:den>
                          <m:r>
                            <a:rPr lang="en-US" sz="2300" i="1">
                              <a:latin typeface="Cambria Math" charset="0"/>
                              <a:ea typeface="Cambria Math" charset="0"/>
                              <a:cs typeface="Cambria Math" charset="0"/>
                            </a:rPr>
                            <m:t>𝜕</m:t>
                          </m:r>
                          <m:r>
                            <a:rPr lang="en-US" sz="2300" i="1">
                              <a:latin typeface="Cambria Math" charset="0"/>
                              <a:ea typeface="Cambria Math" charset="0"/>
                              <a:cs typeface="Cambria Math" charset="0"/>
                            </a:rPr>
                            <m:t>𝑡</m:t>
                          </m:r>
                        </m:den>
                      </m:f>
                      <m:d>
                        <m:dPr>
                          <m:ctrlPr>
                            <a:rPr lang="en-US" sz="2300" i="1">
                              <a:latin typeface="Cambria Math" charset="0"/>
                            </a:rPr>
                          </m:ctrlPr>
                        </m:dPr>
                        <m:e>
                          <m:sSub>
                            <m:sSubPr>
                              <m:ctrlPr>
                                <a:rPr lang="en-US" sz="2300" i="1">
                                  <a:latin typeface="Cambria Math" charset="0"/>
                                </a:rPr>
                              </m:ctrlPr>
                            </m:sSubPr>
                            <m:e>
                              <m:acc>
                                <m:accPr>
                                  <m:chr m:val="̅"/>
                                  <m:ctrlPr>
                                    <a:rPr lang="en-US" sz="2300" i="1">
                                      <a:latin typeface="Cambria Math" charset="0"/>
                                    </a:rPr>
                                  </m:ctrlPr>
                                </m:accPr>
                                <m:e>
                                  <m:r>
                                    <a:rPr lang="en-US" sz="2300" i="1">
                                      <a:latin typeface="Cambria Math" charset="0"/>
                                    </a:rPr>
                                    <m:t>𝜙</m:t>
                                  </m:r>
                                </m:e>
                              </m:acc>
                            </m:e>
                            <m:sub>
                              <m:r>
                                <a:rPr lang="en-US" sz="2300" i="1">
                                  <a:latin typeface="Cambria Math" charset="0"/>
                                </a:rPr>
                                <m:t>𝑠</m:t>
                              </m:r>
                            </m:sub>
                          </m:sSub>
                          <m:sSub>
                            <m:sSubPr>
                              <m:ctrlPr>
                                <a:rPr lang="en-US" sz="2300" i="1">
                                  <a:latin typeface="Cambria Math" charset="0"/>
                                </a:rPr>
                              </m:ctrlPr>
                            </m:sSubPr>
                            <m:e>
                              <m:acc>
                                <m:accPr>
                                  <m:chr m:val="̃"/>
                                  <m:ctrlPr>
                                    <a:rPr lang="en-US" sz="2300" i="1">
                                      <a:latin typeface="Cambria Math" charset="0"/>
                                    </a:rPr>
                                  </m:ctrlPr>
                                </m:accPr>
                                <m:e>
                                  <m:r>
                                    <a:rPr lang="en-US" sz="2300" b="1" i="1">
                                      <a:latin typeface="Cambria Math" charset="0"/>
                                    </a:rPr>
                                    <m:t>𝒗</m:t>
                                  </m:r>
                                </m:e>
                              </m:acc>
                            </m:e>
                            <m:sub>
                              <m:r>
                                <a:rPr lang="en-US" sz="2300" i="1">
                                  <a:latin typeface="Cambria Math" charset="0"/>
                                </a:rPr>
                                <m:t>𝑑</m:t>
                              </m:r>
                            </m:sub>
                          </m:sSub>
                        </m:e>
                      </m:d>
                      <m:r>
                        <a:rPr lang="en-US" sz="2300" i="1">
                          <a:latin typeface="Cambria Math" charset="0"/>
                        </a:rPr>
                        <m:t>+ </m:t>
                      </m:r>
                      <m:r>
                        <a:rPr lang="en-US" sz="2300" i="1">
                          <a:latin typeface="Cambria Math" charset="0"/>
                          <a:ea typeface="Cambria Math" charset="0"/>
                          <a:cs typeface="Cambria Math" charset="0"/>
                        </a:rPr>
                        <m:t>𝛻</m:t>
                      </m:r>
                      <m:r>
                        <a:rPr lang="en-US" sz="2300" i="1">
                          <a:latin typeface="Cambria Math" charset="0"/>
                          <a:ea typeface="Cambria Math" charset="0"/>
                          <a:cs typeface="Cambria Math" charset="0"/>
                        </a:rPr>
                        <m:t>∙</m:t>
                      </m:r>
                      <m:d>
                        <m:dPr>
                          <m:ctrlPr>
                            <a:rPr lang="en-US" sz="2300" i="1">
                              <a:latin typeface="Cambria Math" charset="0"/>
                            </a:rPr>
                          </m:ctrlPr>
                        </m:dPr>
                        <m:e>
                          <m:sSub>
                            <m:sSubPr>
                              <m:ctrlPr>
                                <a:rPr lang="en-US" sz="2300" i="1">
                                  <a:latin typeface="Cambria Math" charset="0"/>
                                </a:rPr>
                              </m:ctrlPr>
                            </m:sSubPr>
                            <m:e>
                              <m:acc>
                                <m:accPr>
                                  <m:chr m:val="̅"/>
                                  <m:ctrlPr>
                                    <a:rPr lang="en-US" sz="2300" i="1">
                                      <a:latin typeface="Cambria Math" charset="0"/>
                                    </a:rPr>
                                  </m:ctrlPr>
                                </m:accPr>
                                <m:e>
                                  <m:r>
                                    <a:rPr lang="en-US" sz="2300" i="1">
                                      <a:latin typeface="Cambria Math" charset="0"/>
                                    </a:rPr>
                                    <m:t>𝜙</m:t>
                                  </m:r>
                                </m:e>
                              </m:acc>
                            </m:e>
                            <m:sub>
                              <m:r>
                                <a:rPr lang="en-US" sz="2300" i="1">
                                  <a:latin typeface="Cambria Math" charset="0"/>
                                </a:rPr>
                                <m:t>𝑠</m:t>
                              </m:r>
                            </m:sub>
                          </m:sSub>
                          <m:sSub>
                            <m:sSubPr>
                              <m:ctrlPr>
                                <a:rPr lang="en-US" sz="2300" i="1">
                                  <a:latin typeface="Cambria Math" charset="0"/>
                                </a:rPr>
                              </m:ctrlPr>
                            </m:sSubPr>
                            <m:e>
                              <m:acc>
                                <m:accPr>
                                  <m:chr m:val="̃"/>
                                  <m:ctrlPr>
                                    <a:rPr lang="en-US" sz="2300" i="1">
                                      <a:latin typeface="Cambria Math" charset="0"/>
                                    </a:rPr>
                                  </m:ctrlPr>
                                </m:accPr>
                                <m:e>
                                  <m:r>
                                    <a:rPr lang="en-US" sz="2300" b="1" i="1">
                                      <a:latin typeface="Cambria Math" charset="0"/>
                                    </a:rPr>
                                    <m:t>𝒗</m:t>
                                  </m:r>
                                </m:e>
                              </m:acc>
                            </m:e>
                            <m:sub>
                              <m:r>
                                <a:rPr lang="en-US" sz="2300" i="1">
                                  <a:latin typeface="Cambria Math" charset="0"/>
                                </a:rPr>
                                <m:t>𝑑</m:t>
                              </m:r>
                            </m:sub>
                          </m:sSub>
                          <m:sSub>
                            <m:sSubPr>
                              <m:ctrlPr>
                                <a:rPr lang="en-US" sz="2300" i="1">
                                  <a:latin typeface="Cambria Math" charset="0"/>
                                </a:rPr>
                              </m:ctrlPr>
                            </m:sSubPr>
                            <m:e>
                              <m:acc>
                                <m:accPr>
                                  <m:chr m:val="̃"/>
                                  <m:ctrlPr>
                                    <a:rPr lang="en-US" sz="2300" i="1">
                                      <a:latin typeface="Cambria Math" charset="0"/>
                                    </a:rPr>
                                  </m:ctrlPr>
                                </m:accPr>
                                <m:e>
                                  <m:r>
                                    <a:rPr lang="en-US" sz="2300" b="1" i="1">
                                      <a:latin typeface="Cambria Math" charset="0"/>
                                    </a:rPr>
                                    <m:t>𝒖</m:t>
                                  </m:r>
                                </m:e>
                              </m:acc>
                            </m:e>
                            <m:sub>
                              <m:r>
                                <a:rPr lang="en-US" sz="2300" i="1">
                                  <a:latin typeface="Cambria Math" charset="0"/>
                                </a:rPr>
                                <m:t>𝑔</m:t>
                              </m:r>
                            </m:sub>
                          </m:sSub>
                        </m:e>
                      </m:d>
                      <m:r>
                        <a:rPr lang="en-US" sz="2300" i="1">
                          <a:latin typeface="Cambria Math" charset="0"/>
                        </a:rPr>
                        <m:t>=</m:t>
                      </m:r>
                      <m:f>
                        <m:fPr>
                          <m:ctrlPr>
                            <a:rPr lang="mr-IN" sz="2300" i="1">
                              <a:solidFill>
                                <a:srgbClr val="008F00"/>
                              </a:solidFill>
                              <a:latin typeface="Cambria Math" charset="0"/>
                            </a:rPr>
                          </m:ctrlPr>
                        </m:fPr>
                        <m:num>
                          <m:r>
                            <a:rPr lang="en-US" sz="2300" i="1">
                              <a:solidFill>
                                <a:srgbClr val="008F00"/>
                              </a:solidFill>
                              <a:latin typeface="Cambria Math" charset="0"/>
                            </a:rPr>
                            <m:t>1</m:t>
                          </m:r>
                        </m:num>
                        <m:den>
                          <m:sSub>
                            <m:sSubPr>
                              <m:ctrlPr>
                                <a:rPr lang="en-US" sz="2300" i="1">
                                  <a:solidFill>
                                    <a:srgbClr val="008F00"/>
                                  </a:solidFill>
                                  <a:latin typeface="Cambria Math" charset="0"/>
                                </a:rPr>
                              </m:ctrlPr>
                            </m:sSubPr>
                            <m:e>
                              <m:acc>
                                <m:accPr>
                                  <m:chr m:val="̅"/>
                                  <m:ctrlPr>
                                    <a:rPr lang="mr-IN" sz="2300" i="1">
                                      <a:solidFill>
                                        <a:srgbClr val="008F00"/>
                                      </a:solidFill>
                                      <a:latin typeface="Cambria Math" charset="0"/>
                                    </a:rPr>
                                  </m:ctrlPr>
                                </m:accPr>
                                <m:e>
                                  <m:r>
                                    <a:rPr lang="en-US" sz="2300" i="1">
                                      <a:solidFill>
                                        <a:srgbClr val="008F00"/>
                                      </a:solidFill>
                                      <a:latin typeface="Cambria Math" charset="0"/>
                                    </a:rPr>
                                    <m:t>𝜙</m:t>
                                  </m:r>
                                </m:e>
                              </m:acc>
                            </m:e>
                            <m:sub>
                              <m:r>
                                <a:rPr lang="en-US" sz="2300" i="1">
                                  <a:solidFill>
                                    <a:srgbClr val="008F00"/>
                                  </a:solidFill>
                                  <a:latin typeface="Cambria Math" charset="0"/>
                                </a:rPr>
                                <m:t>𝑔</m:t>
                              </m:r>
                            </m:sub>
                          </m:sSub>
                        </m:den>
                      </m:f>
                      <m:sSup>
                        <m:sSupPr>
                          <m:ctrlPr>
                            <a:rPr lang="en-US" sz="2300" i="1">
                              <a:solidFill>
                                <a:srgbClr val="008F00"/>
                              </a:solidFill>
                              <a:latin typeface="Cambria Math" charset="0"/>
                              <a:ea typeface="Cambria Math" charset="0"/>
                              <a:cs typeface="Cambria Math" charset="0"/>
                            </a:rPr>
                          </m:ctrlPr>
                        </m:sSupPr>
                        <m:e>
                          <m:r>
                            <a:rPr lang="en-US" sz="2300" i="1">
                              <a:solidFill>
                                <a:srgbClr val="008F00"/>
                              </a:solidFill>
                              <a:latin typeface="Cambria Math" charset="0"/>
                              <a:ea typeface="Cambria Math" charset="0"/>
                              <a:cs typeface="Cambria Math" charset="0"/>
                            </a:rPr>
                            <m:t>𝒳</m:t>
                          </m:r>
                        </m:e>
                        <m:sup>
                          <m:r>
                            <a:rPr lang="en-US" sz="2300" i="1">
                              <a:solidFill>
                                <a:srgbClr val="008F00"/>
                              </a:solidFill>
                              <a:latin typeface="Cambria Math" charset="0"/>
                              <a:ea typeface="Cambria Math" charset="0"/>
                              <a:cs typeface="Cambria Math" charset="0"/>
                            </a:rPr>
                            <m:t>𝑠𝑔𝑠</m:t>
                          </m:r>
                        </m:sup>
                      </m:sSup>
                      <m:r>
                        <a:rPr lang="en-US" sz="2300" i="1">
                          <a:latin typeface="Cambria Math" charset="0"/>
                          <a:ea typeface="Cambria Math" charset="0"/>
                          <a:cs typeface="Cambria Math" charset="0"/>
                        </a:rPr>
                        <m:t>+</m:t>
                      </m:r>
                      <m:sSup>
                        <m:sSupPr>
                          <m:ctrlPr>
                            <a:rPr lang="en-US" sz="2300" i="1">
                              <a:solidFill>
                                <a:srgbClr val="9437FF"/>
                              </a:solidFill>
                              <a:latin typeface="Cambria Math" charset="0"/>
                              <a:ea typeface="Cambria Math" charset="0"/>
                              <a:cs typeface="Cambria Math" charset="0"/>
                            </a:rPr>
                          </m:ctrlPr>
                        </m:sSupPr>
                        <m:e>
                          <m:r>
                            <a:rPr lang="en-US" sz="2300" i="1">
                              <a:solidFill>
                                <a:srgbClr val="9437FF"/>
                              </a:solidFill>
                              <a:latin typeface="Cambria Math" charset="0"/>
                              <a:ea typeface="Cambria Math" charset="0"/>
                              <a:cs typeface="Cambria Math" charset="0"/>
                            </a:rPr>
                            <m:t>𝒴</m:t>
                          </m:r>
                        </m:e>
                        <m:sup>
                          <m:r>
                            <a:rPr lang="en-US" sz="2300" i="1">
                              <a:solidFill>
                                <a:srgbClr val="9437FF"/>
                              </a:solidFill>
                              <a:latin typeface="Cambria Math" charset="0"/>
                              <a:ea typeface="Cambria Math" charset="0"/>
                              <a:cs typeface="Cambria Math" charset="0"/>
                            </a:rPr>
                            <m:t>𝑠𝑔𝑠</m:t>
                          </m:r>
                        </m:sup>
                      </m:sSup>
                    </m:oMath>
                  </m:oMathPara>
                </a14:m>
                <a:endParaRPr lang="en-US" sz="2300" i="1" dirty="0">
                  <a:solidFill>
                    <a:srgbClr val="008F00"/>
                  </a:solidFill>
                  <a:latin typeface="Cambria Math" charset="0"/>
                  <a:ea typeface="Cambria Math" charset="0"/>
                  <a:cs typeface="Cambria Math" charset="0"/>
                </a:endParaRPr>
              </a:p>
              <a:p>
                <a:pPr marL="91440" indent="0" defTabSz="914400">
                  <a:lnSpc>
                    <a:spcPct val="150000"/>
                  </a:lnSpc>
                  <a:spcBef>
                    <a:spcPts val="0"/>
                  </a:spcBef>
                  <a:buSzTx/>
                  <a:buNone/>
                </a:pPr>
                <a:r>
                  <a:rPr lang="en-US" sz="2300" i="1" dirty="0" smtClean="0">
                    <a:solidFill>
                      <a:srgbClr val="008F00"/>
                    </a:solidFill>
                    <a:latin typeface="Cambria Math" charset="0"/>
                    <a:ea typeface="Cambria Math" charset="0"/>
                    <a:cs typeface="Cambria Math" charset="0"/>
                  </a:rPr>
                  <a:t>   	 </a:t>
                </a:r>
                <a14:m>
                  <m:oMath xmlns:m="http://schemas.openxmlformats.org/officeDocument/2006/math">
                    <m:sSup>
                      <m:sSupPr>
                        <m:ctrlPr>
                          <a:rPr lang="en-US" sz="2300" i="1">
                            <a:solidFill>
                              <a:srgbClr val="008F00"/>
                            </a:solidFill>
                            <a:latin typeface="Cambria Math" charset="0"/>
                            <a:ea typeface="Cambria Math" charset="0"/>
                            <a:cs typeface="Cambria Math" charset="0"/>
                          </a:rPr>
                        </m:ctrlPr>
                      </m:sSupPr>
                      <m:e>
                        <m:r>
                          <a:rPr lang="en-US" sz="2300" i="1">
                            <a:solidFill>
                              <a:srgbClr val="008F00"/>
                            </a:solidFill>
                            <a:latin typeface="Cambria Math" charset="0"/>
                            <a:ea typeface="Cambria Math" charset="0"/>
                            <a:cs typeface="Cambria Math" charset="0"/>
                          </a:rPr>
                          <m:t>𝒳</m:t>
                        </m:r>
                      </m:e>
                      <m:sup>
                        <m:r>
                          <a:rPr lang="en-US" sz="2300" i="1">
                            <a:solidFill>
                              <a:srgbClr val="008F00"/>
                            </a:solidFill>
                            <a:latin typeface="Cambria Math" charset="0"/>
                            <a:ea typeface="Cambria Math" charset="0"/>
                            <a:cs typeface="Cambria Math" charset="0"/>
                          </a:rPr>
                          <m:t>𝑠𝑔𝑠</m:t>
                        </m:r>
                      </m:sup>
                    </m:sSup>
                    <m:r>
                      <a:rPr lang="en-US" sz="2300" i="1">
                        <a:latin typeface="Cambria Math" charset="0"/>
                        <a:ea typeface="Cambria Math" charset="0"/>
                        <a:cs typeface="Cambria Math" charset="0"/>
                      </a:rPr>
                      <m:t>=</m:t>
                    </m:r>
                    <m:acc>
                      <m:accPr>
                        <m:chr m:val="̅"/>
                        <m:ctrlPr>
                          <a:rPr lang="en-US" sz="2300" i="1">
                            <a:latin typeface="Cambria Math" charset="0"/>
                            <a:ea typeface="Cambria Math" charset="0"/>
                            <a:cs typeface="Cambria Math" charset="0"/>
                          </a:rPr>
                        </m:ctrlPr>
                      </m:accPr>
                      <m:e>
                        <m:f>
                          <m:fPr>
                            <m:ctrlPr>
                              <a:rPr lang="mr-IN" sz="2300" i="1">
                                <a:latin typeface="Cambria Math" charset="0"/>
                                <a:ea typeface="Cambria Math" charset="0"/>
                                <a:cs typeface="Cambria Math" charset="0"/>
                              </a:rPr>
                            </m:ctrlPr>
                          </m:fPr>
                          <m:num>
                            <m:sSub>
                              <m:sSubPr>
                                <m:ctrlPr>
                                  <a:rPr lang="en-US" sz="2300" i="1">
                                    <a:latin typeface="Cambria Math" charset="0"/>
                                    <a:ea typeface="Cambria Math" charset="0"/>
                                    <a:cs typeface="Cambria Math" charset="0"/>
                                  </a:rPr>
                                </m:ctrlPr>
                              </m:sSubPr>
                              <m:e>
                                <m:r>
                                  <a:rPr lang="en-US" sz="2300" i="1">
                                    <a:latin typeface="Cambria Math" charset="0"/>
                                    <a:ea typeface="Cambria Math" charset="0"/>
                                    <a:cs typeface="Cambria Math" charset="0"/>
                                  </a:rPr>
                                  <m:t>𝜙</m:t>
                                </m:r>
                              </m:e>
                              <m:sub>
                                <m:r>
                                  <a:rPr lang="en-US" sz="2300" i="1">
                                    <a:latin typeface="Cambria Math" charset="0"/>
                                    <a:ea typeface="Cambria Math" charset="0"/>
                                    <a:cs typeface="Cambria Math" charset="0"/>
                                  </a:rPr>
                                  <m:t>𝑔</m:t>
                                </m:r>
                              </m:sub>
                            </m:sSub>
                          </m:num>
                          <m:den>
                            <m:sSub>
                              <m:sSubPr>
                                <m:ctrlPr>
                                  <a:rPr lang="en-US" sz="2300" i="1">
                                    <a:latin typeface="Cambria Math" charset="0"/>
                                    <a:ea typeface="Cambria Math" charset="0"/>
                                    <a:cs typeface="Cambria Math" charset="0"/>
                                  </a:rPr>
                                </m:ctrlPr>
                              </m:sSubPr>
                              <m:e>
                                <m:r>
                                  <a:rPr lang="en-US" sz="2300" i="1">
                                    <a:latin typeface="Cambria Math" charset="0"/>
                                    <a:ea typeface="Cambria Math" charset="0"/>
                                    <a:cs typeface="Cambria Math" charset="0"/>
                                  </a:rPr>
                                  <m:t>𝜌</m:t>
                                </m:r>
                              </m:e>
                              <m:sub>
                                <m:r>
                                  <a:rPr lang="en-US" sz="2300" i="1">
                                    <a:latin typeface="Cambria Math" charset="0"/>
                                    <a:ea typeface="Cambria Math" charset="0"/>
                                    <a:cs typeface="Cambria Math" charset="0"/>
                                  </a:rPr>
                                  <m:t>𝑔</m:t>
                                </m:r>
                              </m:sub>
                            </m:sSub>
                          </m:den>
                        </m:f>
                        <m:r>
                          <a:rPr lang="mr-IN" sz="2300" i="1">
                            <a:latin typeface="Cambria Math" charset="0"/>
                            <a:ea typeface="Cambria Math" charset="0"/>
                            <a:cs typeface="Cambria Math" charset="0"/>
                          </a:rPr>
                          <m:t>𝛻</m:t>
                        </m:r>
                        <m:r>
                          <a:rPr lang="en-US" sz="2300" i="1">
                            <a:latin typeface="Cambria Math" charset="0"/>
                            <a:ea typeface="Cambria Math" charset="0"/>
                            <a:cs typeface="Cambria Math" charset="0"/>
                          </a:rPr>
                          <m:t>𝑃</m:t>
                        </m:r>
                      </m:e>
                    </m:acc>
                    <m:r>
                      <a:rPr lang="en-US" sz="2300" i="1">
                        <a:latin typeface="Cambria Math" charset="0"/>
                        <a:ea typeface="Cambria Math" charset="0"/>
                        <a:cs typeface="Cambria Math" charset="0"/>
                      </a:rPr>
                      <m:t>−</m:t>
                    </m:r>
                    <m:acc>
                      <m:accPr>
                        <m:chr m:val="̅"/>
                        <m:ctrlPr>
                          <a:rPr lang="en-US" sz="2300" i="1">
                            <a:latin typeface="Cambria Math" charset="0"/>
                            <a:ea typeface="Cambria Math" charset="0"/>
                            <a:cs typeface="Cambria Math" charset="0"/>
                          </a:rPr>
                        </m:ctrlPr>
                      </m:accPr>
                      <m:e>
                        <m:f>
                          <m:fPr>
                            <m:ctrlPr>
                              <a:rPr lang="mr-IN" sz="2300" i="1">
                                <a:latin typeface="Cambria Math" charset="0"/>
                                <a:ea typeface="Cambria Math" charset="0"/>
                                <a:cs typeface="Cambria Math" charset="0"/>
                              </a:rPr>
                            </m:ctrlPr>
                          </m:fPr>
                          <m:num>
                            <m:sSub>
                              <m:sSubPr>
                                <m:ctrlPr>
                                  <a:rPr lang="en-US" sz="2300" i="1">
                                    <a:latin typeface="Cambria Math" charset="0"/>
                                    <a:ea typeface="Cambria Math" charset="0"/>
                                    <a:cs typeface="Cambria Math" charset="0"/>
                                  </a:rPr>
                                </m:ctrlPr>
                              </m:sSubPr>
                              <m:e>
                                <m:r>
                                  <a:rPr lang="en-US" sz="2300" i="1">
                                    <a:latin typeface="Cambria Math" charset="0"/>
                                    <a:ea typeface="Cambria Math" charset="0"/>
                                    <a:cs typeface="Cambria Math" charset="0"/>
                                  </a:rPr>
                                  <m:t>𝜙</m:t>
                                </m:r>
                              </m:e>
                              <m:sub>
                                <m:r>
                                  <a:rPr lang="en-US" sz="2300" i="1">
                                    <a:latin typeface="Cambria Math" charset="0"/>
                                    <a:ea typeface="Cambria Math" charset="0"/>
                                    <a:cs typeface="Cambria Math" charset="0"/>
                                  </a:rPr>
                                  <m:t>𝑔</m:t>
                                </m:r>
                              </m:sub>
                            </m:sSub>
                          </m:num>
                          <m:den>
                            <m:sSub>
                              <m:sSubPr>
                                <m:ctrlPr>
                                  <a:rPr lang="en-US" sz="2300" i="1">
                                    <a:latin typeface="Cambria Math" charset="0"/>
                                    <a:ea typeface="Cambria Math" charset="0"/>
                                    <a:cs typeface="Cambria Math" charset="0"/>
                                  </a:rPr>
                                </m:ctrlPr>
                              </m:sSubPr>
                              <m:e>
                                <m:r>
                                  <a:rPr lang="en-US" sz="2300" i="1">
                                    <a:latin typeface="Cambria Math" charset="0"/>
                                    <a:ea typeface="Cambria Math" charset="0"/>
                                    <a:cs typeface="Cambria Math" charset="0"/>
                                  </a:rPr>
                                  <m:t>𝜌</m:t>
                                </m:r>
                              </m:e>
                              <m:sub>
                                <m:r>
                                  <a:rPr lang="en-US" sz="2300" i="1">
                                    <a:latin typeface="Cambria Math" charset="0"/>
                                    <a:ea typeface="Cambria Math" charset="0"/>
                                    <a:cs typeface="Cambria Math" charset="0"/>
                                  </a:rPr>
                                  <m:t>𝑔</m:t>
                                </m:r>
                              </m:sub>
                            </m:sSub>
                          </m:den>
                        </m:f>
                      </m:e>
                    </m:acc>
                    <m:acc>
                      <m:accPr>
                        <m:chr m:val="̅"/>
                        <m:ctrlPr>
                          <a:rPr lang="en-US" sz="2300" i="1">
                            <a:latin typeface="Cambria Math" charset="0"/>
                            <a:ea typeface="Cambria Math" charset="0"/>
                            <a:cs typeface="Cambria Math" charset="0"/>
                          </a:rPr>
                        </m:ctrlPr>
                      </m:accPr>
                      <m:e>
                        <m:r>
                          <a:rPr lang="en-US" sz="2300" i="1">
                            <a:latin typeface="Cambria Math" charset="0"/>
                            <a:ea typeface="Cambria Math" charset="0"/>
                            <a:cs typeface="Cambria Math" charset="0"/>
                          </a:rPr>
                          <m:t>𝛻</m:t>
                        </m:r>
                        <m:r>
                          <a:rPr lang="en-US" sz="2300" i="1">
                            <a:latin typeface="Cambria Math" charset="0"/>
                            <a:ea typeface="Cambria Math" charset="0"/>
                            <a:cs typeface="Cambria Math" charset="0"/>
                          </a:rPr>
                          <m:t>𝑃</m:t>
                        </m:r>
                      </m:e>
                    </m:acc>
                  </m:oMath>
                </a14:m>
                <a:endParaRPr lang="en-US" sz="2300" dirty="0">
                  <a:ea typeface="Cambria Math" charset="0"/>
                  <a:cs typeface="Cambria Math" charset="0"/>
                </a:endParaRPr>
              </a:p>
              <a:p>
                <a:pPr marL="91440" lvl="1" indent="0">
                  <a:lnSpc>
                    <a:spcPct val="150000"/>
                  </a:lnSpc>
                  <a:spcBef>
                    <a:spcPts val="0"/>
                  </a:spcBef>
                  <a:buNone/>
                </a:pPr>
                <a:r>
                  <a:rPr lang="en-US" sz="2300" dirty="0"/>
                  <a:t> </a:t>
                </a:r>
                <a:r>
                  <a:rPr lang="en-US" sz="2300" dirty="0" smtClean="0"/>
                  <a:t>	     </a:t>
                </a:r>
                <a14:m>
                  <m:oMath xmlns:m="http://schemas.openxmlformats.org/officeDocument/2006/math">
                    <m:sSup>
                      <m:sSupPr>
                        <m:ctrlPr>
                          <a:rPr lang="en-US" sz="2300" i="1">
                            <a:solidFill>
                              <a:srgbClr val="9437FF"/>
                            </a:solidFill>
                            <a:latin typeface="Cambria Math" charset="0"/>
                            <a:ea typeface="Cambria Math" charset="0"/>
                            <a:cs typeface="Cambria Math" charset="0"/>
                          </a:rPr>
                        </m:ctrlPr>
                      </m:sSupPr>
                      <m:e>
                        <m:r>
                          <a:rPr lang="en-US" sz="2300" i="1">
                            <a:solidFill>
                              <a:srgbClr val="9437FF"/>
                            </a:solidFill>
                            <a:latin typeface="Cambria Math" charset="0"/>
                            <a:ea typeface="Cambria Math" charset="0"/>
                            <a:cs typeface="Cambria Math" charset="0"/>
                          </a:rPr>
                          <m:t>𝒴</m:t>
                        </m:r>
                      </m:e>
                      <m:sup>
                        <m:r>
                          <a:rPr lang="en-US" sz="2300" i="1">
                            <a:solidFill>
                              <a:srgbClr val="9437FF"/>
                            </a:solidFill>
                            <a:latin typeface="Cambria Math" charset="0"/>
                            <a:ea typeface="Cambria Math" charset="0"/>
                            <a:cs typeface="Cambria Math" charset="0"/>
                          </a:rPr>
                          <m:t>𝑠𝑔𝑠</m:t>
                        </m:r>
                      </m:sup>
                    </m:sSup>
                    <m:r>
                      <a:rPr lang="en-US" sz="2300" i="1">
                        <a:latin typeface="Cambria Math" charset="0"/>
                        <a:ea typeface="Cambria Math" charset="0"/>
                        <a:cs typeface="Cambria Math" charset="0"/>
                      </a:rPr>
                      <m:t>=</m:t>
                    </m:r>
                    <m:acc>
                      <m:accPr>
                        <m:chr m:val="̅"/>
                        <m:ctrlPr>
                          <a:rPr lang="en-US" sz="2300" i="1">
                            <a:latin typeface="Cambria Math" charset="0"/>
                            <a:ea typeface="Cambria Math" charset="0"/>
                            <a:cs typeface="Cambria Math" charset="0"/>
                          </a:rPr>
                        </m:ctrlPr>
                      </m:accPr>
                      <m:e>
                        <m:f>
                          <m:fPr>
                            <m:ctrlPr>
                              <a:rPr lang="mr-IN" sz="2300" i="1">
                                <a:latin typeface="Cambria Math" charset="0"/>
                                <a:ea typeface="Cambria Math" charset="0"/>
                                <a:cs typeface="Cambria Math" charset="0"/>
                              </a:rPr>
                            </m:ctrlPr>
                          </m:fPr>
                          <m:num>
                            <m:sSub>
                              <m:sSubPr>
                                <m:ctrlPr>
                                  <a:rPr lang="en-US" sz="2300" i="1">
                                    <a:latin typeface="Cambria Math" charset="0"/>
                                    <a:ea typeface="Cambria Math" charset="0"/>
                                    <a:cs typeface="Cambria Math" charset="0"/>
                                  </a:rPr>
                                </m:ctrlPr>
                              </m:sSubPr>
                              <m:e>
                                <m:r>
                                  <a:rPr lang="en-US" sz="2300" i="1">
                                    <a:latin typeface="Cambria Math" charset="0"/>
                                    <a:ea typeface="Cambria Math" charset="0"/>
                                    <a:cs typeface="Cambria Math" charset="0"/>
                                  </a:rPr>
                                  <m:t>𝜙</m:t>
                                </m:r>
                              </m:e>
                              <m:sub>
                                <m:r>
                                  <a:rPr lang="en-US" sz="2300" i="1">
                                    <a:latin typeface="Cambria Math" charset="0"/>
                                    <a:ea typeface="Cambria Math" charset="0"/>
                                    <a:cs typeface="Cambria Math" charset="0"/>
                                  </a:rPr>
                                  <m:t>𝑝</m:t>
                                </m:r>
                              </m:sub>
                            </m:sSub>
                          </m:num>
                          <m:den>
                            <m:sSub>
                              <m:sSubPr>
                                <m:ctrlPr>
                                  <a:rPr lang="en-US" sz="2300" i="1">
                                    <a:latin typeface="Cambria Math" charset="0"/>
                                    <a:ea typeface="Cambria Math" charset="0"/>
                                    <a:cs typeface="Cambria Math" charset="0"/>
                                  </a:rPr>
                                </m:ctrlPr>
                              </m:sSubPr>
                              <m:e>
                                <m:r>
                                  <a:rPr lang="en-US" sz="2300" i="1">
                                    <a:latin typeface="Cambria Math" charset="0"/>
                                    <a:ea typeface="Cambria Math" charset="0"/>
                                    <a:cs typeface="Cambria Math" charset="0"/>
                                  </a:rPr>
                                  <m:t>𝜙</m:t>
                                </m:r>
                              </m:e>
                              <m:sub>
                                <m:r>
                                  <a:rPr lang="en-US" sz="2300" i="1">
                                    <a:latin typeface="Cambria Math" charset="0"/>
                                    <a:ea typeface="Cambria Math" charset="0"/>
                                    <a:cs typeface="Cambria Math" charset="0"/>
                                  </a:rPr>
                                  <m:t>𝑔</m:t>
                                </m:r>
                              </m:sub>
                            </m:sSub>
                          </m:den>
                        </m:f>
                        <m:f>
                          <m:fPr>
                            <m:ctrlPr>
                              <a:rPr lang="mr-IN" sz="2300" i="1">
                                <a:latin typeface="Cambria Math" charset="0"/>
                                <a:ea typeface="Cambria Math" charset="0"/>
                                <a:cs typeface="Cambria Math" charset="0"/>
                              </a:rPr>
                            </m:ctrlPr>
                          </m:fPr>
                          <m:num>
                            <m:sSub>
                              <m:sSubPr>
                                <m:ctrlPr>
                                  <a:rPr lang="en-US" sz="2300" i="1">
                                    <a:latin typeface="Cambria Math" charset="0"/>
                                    <a:ea typeface="Cambria Math" charset="0"/>
                                    <a:cs typeface="Cambria Math" charset="0"/>
                                  </a:rPr>
                                </m:ctrlPr>
                              </m:sSubPr>
                              <m:e>
                                <m:r>
                                  <a:rPr lang="en-US" sz="2300" i="1">
                                    <a:latin typeface="Cambria Math" charset="0"/>
                                    <a:ea typeface="Cambria Math" charset="0"/>
                                    <a:cs typeface="Cambria Math" charset="0"/>
                                  </a:rPr>
                                  <m:t>𝐹</m:t>
                                </m:r>
                              </m:e>
                              <m:sub>
                                <m:r>
                                  <a:rPr lang="en-US" sz="2300" i="1">
                                    <a:latin typeface="Cambria Math" charset="0"/>
                                    <a:ea typeface="Cambria Math" charset="0"/>
                                    <a:cs typeface="Cambria Math" charset="0"/>
                                  </a:rPr>
                                  <m:t>𝑑</m:t>
                                </m:r>
                              </m:sub>
                            </m:sSub>
                          </m:num>
                          <m:den>
                            <m:sSub>
                              <m:sSubPr>
                                <m:ctrlPr>
                                  <a:rPr lang="en-US" sz="2300" i="1">
                                    <a:latin typeface="Cambria Math" charset="0"/>
                                    <a:ea typeface="Cambria Math" charset="0"/>
                                    <a:cs typeface="Cambria Math" charset="0"/>
                                  </a:rPr>
                                </m:ctrlPr>
                              </m:sSubPr>
                              <m:e>
                                <m:r>
                                  <a:rPr lang="en-US" sz="2300" i="1">
                                    <a:latin typeface="Cambria Math" charset="0"/>
                                    <a:ea typeface="Cambria Math" charset="0"/>
                                    <a:cs typeface="Cambria Math" charset="0"/>
                                  </a:rPr>
                                  <m:t>𝜌</m:t>
                                </m:r>
                              </m:e>
                              <m:sub>
                                <m:r>
                                  <a:rPr lang="en-US" sz="2300" i="1">
                                    <a:latin typeface="Cambria Math" charset="0"/>
                                    <a:ea typeface="Cambria Math" charset="0"/>
                                    <a:cs typeface="Cambria Math" charset="0"/>
                                  </a:rPr>
                                  <m:t>𝑔</m:t>
                                </m:r>
                              </m:sub>
                            </m:sSub>
                          </m:den>
                        </m:f>
                      </m:e>
                    </m:acc>
                    <m:r>
                      <a:rPr lang="en-US" sz="2300" i="1">
                        <a:latin typeface="Cambria Math" charset="0"/>
                        <a:ea typeface="Cambria Math" charset="0"/>
                        <a:cs typeface="Cambria Math" charset="0"/>
                      </a:rPr>
                      <m:t>−</m:t>
                    </m:r>
                    <m:f>
                      <m:fPr>
                        <m:ctrlPr>
                          <a:rPr lang="mr-IN" sz="2300" i="1">
                            <a:latin typeface="Cambria Math" charset="0"/>
                            <a:ea typeface="Cambria Math" charset="0"/>
                            <a:cs typeface="Cambria Math" charset="0"/>
                          </a:rPr>
                        </m:ctrlPr>
                      </m:fPr>
                      <m:num>
                        <m:sSub>
                          <m:sSubPr>
                            <m:ctrlPr>
                              <a:rPr lang="en-US" sz="2300" i="1">
                                <a:latin typeface="Cambria Math" charset="0"/>
                                <a:ea typeface="Cambria Math" charset="0"/>
                                <a:cs typeface="Cambria Math" charset="0"/>
                              </a:rPr>
                            </m:ctrlPr>
                          </m:sSubPr>
                          <m:e>
                            <m:acc>
                              <m:accPr>
                                <m:chr m:val="̅"/>
                                <m:ctrlPr>
                                  <a:rPr lang="mr-IN" sz="2300" i="1">
                                    <a:latin typeface="Cambria Math" charset="0"/>
                                    <a:ea typeface="Cambria Math" charset="0"/>
                                    <a:cs typeface="Cambria Math" charset="0"/>
                                  </a:rPr>
                                </m:ctrlPr>
                              </m:accPr>
                              <m:e>
                                <m:r>
                                  <a:rPr lang="en-US" sz="2300" i="1">
                                    <a:latin typeface="Cambria Math" charset="0"/>
                                    <a:ea typeface="Cambria Math" charset="0"/>
                                    <a:cs typeface="Cambria Math" charset="0"/>
                                  </a:rPr>
                                  <m:t>𝜙</m:t>
                                </m:r>
                              </m:e>
                            </m:acc>
                          </m:e>
                          <m:sub>
                            <m:r>
                              <a:rPr lang="en-US" sz="2300" i="1">
                                <a:latin typeface="Cambria Math" charset="0"/>
                                <a:ea typeface="Cambria Math" charset="0"/>
                                <a:cs typeface="Cambria Math" charset="0"/>
                              </a:rPr>
                              <m:t>𝑝</m:t>
                            </m:r>
                          </m:sub>
                        </m:sSub>
                      </m:num>
                      <m:den>
                        <m:sSub>
                          <m:sSubPr>
                            <m:ctrlPr>
                              <a:rPr lang="en-US" sz="2300" i="1">
                                <a:latin typeface="Cambria Math" charset="0"/>
                                <a:ea typeface="Cambria Math" charset="0"/>
                                <a:cs typeface="Cambria Math" charset="0"/>
                              </a:rPr>
                            </m:ctrlPr>
                          </m:sSubPr>
                          <m:e>
                            <m:acc>
                              <m:accPr>
                                <m:chr m:val="̅"/>
                                <m:ctrlPr>
                                  <a:rPr lang="mr-IN" sz="2300" i="1">
                                    <a:latin typeface="Cambria Math" charset="0"/>
                                    <a:ea typeface="Cambria Math" charset="0"/>
                                    <a:cs typeface="Cambria Math" charset="0"/>
                                  </a:rPr>
                                </m:ctrlPr>
                              </m:accPr>
                              <m:e>
                                <m:r>
                                  <a:rPr lang="en-US" sz="2300" i="1">
                                    <a:latin typeface="Cambria Math" charset="0"/>
                                    <a:ea typeface="Cambria Math" charset="0"/>
                                    <a:cs typeface="Cambria Math" charset="0"/>
                                  </a:rPr>
                                  <m:t>𝜙</m:t>
                                </m:r>
                              </m:e>
                            </m:acc>
                          </m:e>
                          <m:sub>
                            <m:r>
                              <a:rPr lang="en-US" sz="2300" i="1">
                                <a:latin typeface="Cambria Math" charset="0"/>
                                <a:ea typeface="Cambria Math" charset="0"/>
                                <a:cs typeface="Cambria Math" charset="0"/>
                              </a:rPr>
                              <m:t>𝑔</m:t>
                            </m:r>
                          </m:sub>
                        </m:sSub>
                      </m:den>
                    </m:f>
                    <m:f>
                      <m:fPr>
                        <m:ctrlPr>
                          <a:rPr lang="mr-IN" sz="2300" i="1">
                            <a:latin typeface="Cambria Math" charset="0"/>
                            <a:ea typeface="Cambria Math" charset="0"/>
                            <a:cs typeface="Cambria Math" charset="0"/>
                          </a:rPr>
                        </m:ctrlPr>
                      </m:fPr>
                      <m:num>
                        <m:sSub>
                          <m:sSubPr>
                            <m:ctrlPr>
                              <a:rPr lang="en-US" sz="2300" i="1">
                                <a:latin typeface="Cambria Math" charset="0"/>
                                <a:ea typeface="Cambria Math" charset="0"/>
                                <a:cs typeface="Cambria Math" charset="0"/>
                              </a:rPr>
                            </m:ctrlPr>
                          </m:sSubPr>
                          <m:e>
                            <m:acc>
                              <m:accPr>
                                <m:chr m:val="̅"/>
                                <m:ctrlPr>
                                  <a:rPr lang="mr-IN" sz="2300" i="1">
                                    <a:latin typeface="Cambria Math" charset="0"/>
                                    <a:ea typeface="Cambria Math" charset="0"/>
                                    <a:cs typeface="Cambria Math" charset="0"/>
                                  </a:rPr>
                                </m:ctrlPr>
                              </m:accPr>
                              <m:e>
                                <m:r>
                                  <a:rPr lang="en-US" sz="2300" i="1">
                                    <a:latin typeface="Cambria Math" charset="0"/>
                                    <a:ea typeface="Cambria Math" charset="0"/>
                                    <a:cs typeface="Cambria Math" charset="0"/>
                                  </a:rPr>
                                  <m:t>𝐹</m:t>
                                </m:r>
                              </m:e>
                            </m:acc>
                          </m:e>
                          <m:sub>
                            <m:r>
                              <a:rPr lang="en-US" sz="2300" i="1">
                                <a:latin typeface="Cambria Math" charset="0"/>
                                <a:ea typeface="Cambria Math" charset="0"/>
                                <a:cs typeface="Cambria Math" charset="0"/>
                              </a:rPr>
                              <m:t>𝑑</m:t>
                            </m:r>
                          </m:sub>
                        </m:sSub>
                      </m:num>
                      <m:den>
                        <m:sSub>
                          <m:sSubPr>
                            <m:ctrlPr>
                              <a:rPr lang="en-US" sz="2300" i="1">
                                <a:latin typeface="Cambria Math" charset="0"/>
                                <a:ea typeface="Cambria Math" charset="0"/>
                                <a:cs typeface="Cambria Math" charset="0"/>
                              </a:rPr>
                            </m:ctrlPr>
                          </m:sSubPr>
                          <m:e>
                            <m:r>
                              <a:rPr lang="en-US" sz="2300" i="1">
                                <a:latin typeface="Cambria Math" charset="0"/>
                                <a:ea typeface="Cambria Math" charset="0"/>
                                <a:cs typeface="Cambria Math" charset="0"/>
                              </a:rPr>
                              <m:t>𝜌</m:t>
                            </m:r>
                          </m:e>
                          <m:sub>
                            <m:r>
                              <a:rPr lang="en-US" sz="2300" i="1">
                                <a:latin typeface="Cambria Math" charset="0"/>
                                <a:ea typeface="Cambria Math" charset="0"/>
                                <a:cs typeface="Cambria Math" charset="0"/>
                              </a:rPr>
                              <m:t>𝑔</m:t>
                            </m:r>
                          </m:sub>
                        </m:sSub>
                      </m:den>
                    </m:f>
                  </m:oMath>
                </a14:m>
                <a:endParaRPr lang="en-US" sz="2300" dirty="0">
                  <a:ea typeface="Cambria Math" charset="0"/>
                  <a:cs typeface="Cambria Math" charset="0"/>
                </a:endParaRPr>
              </a:p>
              <a:p>
                <a:endParaRPr lang="en-US" sz="2300" dirty="0"/>
              </a:p>
            </p:txBody>
          </p:sp>
        </mc:Choice>
        <mc:Fallback xmlns="">
          <p:sp>
            <p:nvSpPr>
              <p:cNvPr id="2" name="Text Placeholder 1"/>
              <p:cNvSpPr>
                <a:spLocks noGrp="1" noRot="1" noChangeAspect="1" noMove="1" noResize="1" noEditPoints="1" noAdjustHandles="1" noChangeArrowheads="1" noChangeShapeType="1" noTextEdit="1"/>
              </p:cNvSpPr>
              <p:nvPr>
                <p:ph type="body" idx="1"/>
              </p:nvPr>
            </p:nvSpPr>
            <p:spPr>
              <a:xfrm>
                <a:off x="102634" y="1071563"/>
                <a:ext cx="7986713" cy="4365588"/>
              </a:xfrm>
              <a:blipFill rotWithShape="0">
                <a:blip r:embed="rId3"/>
                <a:stretch>
                  <a:fillRect l="-1985" t="-1117"/>
                </a:stretch>
              </a:blipFill>
            </p:spPr>
            <p:txBody>
              <a:bodyPr/>
              <a:lstStyle/>
              <a:p>
                <a:r>
                  <a:rPr lang="en-US">
                    <a:noFill/>
                  </a:rPr>
                  <a:t> </a:t>
                </a:r>
              </a:p>
            </p:txBody>
          </p:sp>
        </mc:Fallback>
      </mc:AlternateContent>
      <p:sp>
        <p:nvSpPr>
          <p:cNvPr id="5" name="Slide Number Placeholder 4"/>
          <p:cNvSpPr>
            <a:spLocks noGrp="1"/>
          </p:cNvSpPr>
          <p:nvPr>
            <p:ph type="sldNum" sz="quarter" idx="2"/>
          </p:nvPr>
        </p:nvSpPr>
        <p:spPr/>
        <p:txBody>
          <a:bodyPr/>
          <a:lstStyle/>
          <a:p>
            <a:fld id="{C713A3F5-63FC-9E4D-8C18-75203108277E}" type="slidenum">
              <a:rPr lang="en-US" smtClean="0"/>
              <a:t>12</a:t>
            </a:fld>
            <a:endParaRPr lang="en-US"/>
          </a:p>
        </p:txBody>
      </p:sp>
      <p:sp>
        <p:nvSpPr>
          <p:cNvPr id="10" name="Title 2"/>
          <p:cNvSpPr>
            <a:spLocks noGrp="1"/>
          </p:cNvSpPr>
          <p:nvPr>
            <p:ph type="title"/>
          </p:nvPr>
        </p:nvSpPr>
        <p:spPr>
          <a:xfrm>
            <a:off x="0" y="0"/>
            <a:ext cx="9144000" cy="914400"/>
          </a:xfrm>
        </p:spPr>
        <p:txBody>
          <a:bodyPr/>
          <a:lstStyle/>
          <a:p>
            <a:r>
              <a:rPr lang="en-US" dirty="0">
                <a:solidFill>
                  <a:srgbClr val="0432FF"/>
                </a:solidFill>
              </a:rPr>
              <a:t>Transpor</a:t>
            </a:r>
            <a:r>
              <a:rPr lang="en-US" dirty="0" smtClean="0">
                <a:solidFill>
                  <a:srgbClr val="0432FF"/>
                </a:solidFill>
              </a:rPr>
              <a:t>t equation for drift </a:t>
            </a:r>
            <a:r>
              <a:rPr lang="en-US" dirty="0">
                <a:solidFill>
                  <a:srgbClr val="0432FF"/>
                </a:solidFill>
              </a:rPr>
              <a:t>v</a:t>
            </a:r>
            <a:r>
              <a:rPr lang="en-US" dirty="0" smtClean="0">
                <a:solidFill>
                  <a:srgbClr val="0432FF"/>
                </a:solidFill>
              </a:rPr>
              <a:t>elocity</a:t>
            </a:r>
            <a:endParaRPr lang="en-US" dirty="0">
              <a:solidFill>
                <a:srgbClr val="0432FF"/>
              </a:solidFill>
            </a:endParaRPr>
          </a:p>
        </p:txBody>
      </p:sp>
      <p:cxnSp>
        <p:nvCxnSpPr>
          <p:cNvPr id="7" name="Straight Arrow Connector 6"/>
          <p:cNvCxnSpPr/>
          <p:nvPr/>
        </p:nvCxnSpPr>
        <p:spPr>
          <a:xfrm flipH="1">
            <a:off x="1728788" y="4619138"/>
            <a:ext cx="14287" cy="565965"/>
          </a:xfrm>
          <a:prstGeom prst="straightConnector1">
            <a:avLst/>
          </a:prstGeom>
          <a:noFill/>
          <a:ln w="41275" cap="flat">
            <a:solidFill>
              <a:srgbClr val="FF0000"/>
            </a:solidFill>
            <a:prstDash val="solid"/>
            <a:round/>
            <a:tailEnd type="triangle"/>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13" name="TextBox 12"/>
              <p:cNvSpPr txBox="1"/>
              <p:nvPr/>
            </p:nvSpPr>
            <p:spPr>
              <a:xfrm>
                <a:off x="398295" y="5153909"/>
                <a:ext cx="4159278" cy="12434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hangingPunct="0">
                  <a:lnSpc>
                    <a:spcPct val="150000"/>
                  </a:lnSpc>
                  <a:spcBef>
                    <a:spcPts val="600"/>
                  </a:spcBef>
                </a:pPr>
                <a:r>
                  <a:rPr kumimoji="0" lang="en-US" altLang="zh-CN" sz="2200" b="0" i="0" u="none" strike="noStrike" cap="none" spc="0" normalizeH="0" baseline="0" dirty="0" smtClean="0">
                    <a:ln>
                      <a:noFill/>
                    </a:ln>
                    <a:solidFill>
                      <a:srgbClr val="000000"/>
                    </a:solidFill>
                    <a:effectLst/>
                    <a:uFillTx/>
                    <a:sym typeface="Calibri"/>
                  </a:rPr>
                  <a:t>Potential markers for predicting </a:t>
                </a:r>
                <a14:m>
                  <m:oMath xmlns:m="http://schemas.openxmlformats.org/officeDocument/2006/math">
                    <m:sSub>
                      <m:sSubPr>
                        <m:ctrlPr>
                          <a:rPr lang="en-US" sz="2200" i="1">
                            <a:latin typeface="Cambria Math" charset="0"/>
                          </a:rPr>
                        </m:ctrlPr>
                      </m:sSubPr>
                      <m:e>
                        <m:acc>
                          <m:accPr>
                            <m:chr m:val="̃"/>
                            <m:ctrlPr>
                              <a:rPr lang="en-US" sz="2200" i="1">
                                <a:latin typeface="Cambria Math" charset="0"/>
                              </a:rPr>
                            </m:ctrlPr>
                          </m:accPr>
                          <m:e>
                            <m:r>
                              <a:rPr lang="en-US" sz="2200" b="1" i="1">
                                <a:latin typeface="Cambria Math" charset="0"/>
                              </a:rPr>
                              <m:t>𝒗</m:t>
                            </m:r>
                          </m:e>
                        </m:acc>
                      </m:e>
                      <m:sub>
                        <m:r>
                          <a:rPr lang="en-US" sz="2200" i="1">
                            <a:latin typeface="Cambria Math" charset="0"/>
                          </a:rPr>
                          <m:t>𝑑</m:t>
                        </m:r>
                      </m:sub>
                    </m:sSub>
                  </m:oMath>
                </a14:m>
                <a:r>
                  <a:rPr kumimoji="0" lang="en-US" altLang="zh-CN" sz="2200" b="0" i="0" u="none" strike="noStrike" cap="none" spc="0" normalizeH="0" baseline="0" dirty="0" smtClean="0">
                    <a:ln>
                      <a:noFill/>
                    </a:ln>
                    <a:solidFill>
                      <a:srgbClr val="000000"/>
                    </a:solidFill>
                    <a:effectLst/>
                    <a:uFillTx/>
                    <a:sym typeface="Calibri"/>
                  </a:rPr>
                  <a:t> </a:t>
                </a:r>
                <a:endParaRPr lang="en-US" altLang="zh-CN" sz="2200" dirty="0">
                  <a:solidFill>
                    <a:srgbClr val="000000"/>
                  </a:solidFill>
                  <a:sym typeface="Calibri"/>
                </a:endParaRPr>
              </a:p>
              <a:p>
                <a:pPr marL="0" marR="0" indent="0" algn="l" defTabSz="914400" rtl="0" fontAlgn="auto" latinLnBrk="0" hangingPunct="0">
                  <a:lnSpc>
                    <a:spcPct val="150000"/>
                  </a:lnSpc>
                  <a:spcBef>
                    <a:spcPts val="60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altLang="zh-CN" sz="2200" b="0" i="1" u="none" strike="noStrike" cap="none" spc="0" normalizeH="0" baseline="0" smtClean="0">
                              <a:ln>
                                <a:noFill/>
                              </a:ln>
                              <a:solidFill>
                                <a:srgbClr val="000000"/>
                              </a:solidFill>
                              <a:effectLst/>
                              <a:uFillTx/>
                              <a:latin typeface="Cambria Math" charset="0"/>
                              <a:ea typeface="Cambria Math" charset="0"/>
                              <a:cs typeface="Cambria Math" charset="0"/>
                              <a:sym typeface="Calibri"/>
                            </a:rPr>
                          </m:ctrlPr>
                        </m:sSubPr>
                        <m:e>
                          <m:r>
                            <a:rPr kumimoji="0" lang="en-US" altLang="zh-CN" sz="2200" b="0" i="1" u="none" strike="noStrike" cap="none" spc="0" normalizeH="0" baseline="0" smtClean="0">
                              <a:ln>
                                <a:noFill/>
                              </a:ln>
                              <a:solidFill>
                                <a:srgbClr val="000000"/>
                              </a:solidFill>
                              <a:effectLst/>
                              <a:uFillTx/>
                              <a:latin typeface="Cambria Math" charset="0"/>
                              <a:ea typeface="Cambria Math" charset="0"/>
                              <a:cs typeface="Cambria Math" charset="0"/>
                              <a:sym typeface="Calibri"/>
                            </a:rPr>
                            <m:t>∆</m:t>
                          </m:r>
                        </m:e>
                        <m:sub>
                          <m:r>
                            <a:rPr kumimoji="0" lang="en-US" altLang="zh-CN" sz="2200" b="0" i="1" u="none" strike="noStrike" cap="none" spc="0" normalizeH="0" baseline="0" smtClean="0">
                              <a:ln>
                                <a:noFill/>
                              </a:ln>
                              <a:solidFill>
                                <a:srgbClr val="000000"/>
                              </a:solidFill>
                              <a:effectLst/>
                              <a:uFillTx/>
                              <a:latin typeface="Cambria Math" charset="0"/>
                              <a:ea typeface="Cambria Math" charset="0"/>
                              <a:cs typeface="Cambria Math" charset="0"/>
                              <a:sym typeface="Calibri"/>
                            </a:rPr>
                            <m:t>𝑓</m:t>
                          </m:r>
                        </m:sub>
                      </m:sSub>
                      <m:r>
                        <a:rPr kumimoji="0" lang="en-US" altLang="zh-CN" sz="2200" b="0" i="1" u="none" strike="noStrike" cap="none" spc="0" normalizeH="0" baseline="0" smtClean="0">
                          <a:ln>
                            <a:noFill/>
                          </a:ln>
                          <a:solidFill>
                            <a:srgbClr val="000000"/>
                          </a:solidFill>
                          <a:effectLst/>
                          <a:uFillTx/>
                          <a:latin typeface="Cambria Math" charset="0"/>
                          <a:ea typeface="Cambria Math" charset="0"/>
                          <a:cs typeface="Cambria Math" charset="0"/>
                          <a:sym typeface="Calibri"/>
                        </a:rPr>
                        <m:t>, </m:t>
                      </m:r>
                      <m:sSub>
                        <m:sSubPr>
                          <m:ctrlPr>
                            <a:rPr kumimoji="0" lang="en-US" altLang="zh-CN" sz="2200" b="0" i="1" u="none" strike="noStrike" cap="none" spc="0" normalizeH="0" baseline="0" smtClean="0">
                              <a:ln>
                                <a:noFill/>
                              </a:ln>
                              <a:solidFill>
                                <a:srgbClr val="000000"/>
                              </a:solidFill>
                              <a:effectLst/>
                              <a:uFillTx/>
                              <a:latin typeface="Cambria Math" charset="0"/>
                              <a:sym typeface="Calibri"/>
                            </a:rPr>
                          </m:ctrlPr>
                        </m:sSubPr>
                        <m:e>
                          <m:acc>
                            <m:accPr>
                              <m:chr m:val="̅"/>
                              <m:ctrlPr>
                                <a:rPr kumimoji="0" lang="en-US" altLang="zh-CN" sz="2200" b="0" i="1" u="none" strike="noStrike" cap="none" spc="0" normalizeH="0" baseline="0" smtClean="0">
                                  <a:ln>
                                    <a:noFill/>
                                  </a:ln>
                                  <a:solidFill>
                                    <a:srgbClr val="000000"/>
                                  </a:solidFill>
                                  <a:effectLst/>
                                  <a:uFillTx/>
                                  <a:latin typeface="Cambria Math" charset="0"/>
                                  <a:sym typeface="Calibri"/>
                                </a:rPr>
                              </m:ctrlPr>
                            </m:accPr>
                            <m:e>
                              <m:r>
                                <a:rPr kumimoji="0" lang="en-US" altLang="zh-CN" sz="2200" b="0" i="1" u="none" strike="noStrike" cap="none" spc="0" normalizeH="0" baseline="0" smtClean="0">
                                  <a:ln>
                                    <a:noFill/>
                                  </a:ln>
                                  <a:solidFill>
                                    <a:srgbClr val="000000"/>
                                  </a:solidFill>
                                  <a:effectLst/>
                                  <a:uFillTx/>
                                  <a:latin typeface="Cambria Math" charset="0"/>
                                  <a:sym typeface="Calibri"/>
                                </a:rPr>
                                <m:t>𝜙</m:t>
                              </m:r>
                            </m:e>
                          </m:acc>
                        </m:e>
                        <m:sub>
                          <m:r>
                            <a:rPr kumimoji="0" lang="en-US" altLang="zh-CN" sz="2200" b="0" i="1" u="none" strike="noStrike" cap="none" spc="0" normalizeH="0" baseline="0" smtClean="0">
                              <a:ln>
                                <a:noFill/>
                              </a:ln>
                              <a:solidFill>
                                <a:srgbClr val="000000"/>
                              </a:solidFill>
                              <a:effectLst/>
                              <a:uFillTx/>
                              <a:latin typeface="Cambria Math" charset="0"/>
                              <a:sym typeface="Calibri"/>
                            </a:rPr>
                            <m:t>𝑠</m:t>
                          </m:r>
                        </m:sub>
                      </m:sSub>
                      <m:r>
                        <a:rPr kumimoji="0" lang="en-US" altLang="zh-CN" sz="2200" b="0" i="1" u="none" strike="noStrike" cap="none" spc="0" normalizeH="0" baseline="0" smtClean="0">
                          <a:ln>
                            <a:noFill/>
                          </a:ln>
                          <a:solidFill>
                            <a:srgbClr val="000000"/>
                          </a:solidFill>
                          <a:effectLst/>
                          <a:uFillTx/>
                          <a:latin typeface="Cambria Math" charset="0"/>
                          <a:sym typeface="Calibri"/>
                        </a:rPr>
                        <m:t>, </m:t>
                      </m:r>
                      <m:sSub>
                        <m:sSubPr>
                          <m:ctrlPr>
                            <a:rPr kumimoji="0" lang="en-US" altLang="zh-CN" sz="2200" b="0" i="1" u="none" strike="noStrike" cap="none" spc="0" normalizeH="0" baseline="0" smtClean="0">
                              <a:ln>
                                <a:noFill/>
                              </a:ln>
                              <a:solidFill>
                                <a:srgbClr val="000000"/>
                              </a:solidFill>
                              <a:effectLst/>
                              <a:uFillTx/>
                              <a:latin typeface="Cambria Math" charset="0"/>
                              <a:sym typeface="Calibri"/>
                            </a:rPr>
                          </m:ctrlPr>
                        </m:sSubPr>
                        <m:e>
                          <m:acc>
                            <m:accPr>
                              <m:chr m:val="̃"/>
                              <m:ctrlPr>
                                <a:rPr kumimoji="0" lang="en-US" altLang="zh-CN" sz="2200" b="1" i="1" u="none" strike="noStrike" cap="none" spc="0" normalizeH="0" baseline="0" smtClean="0">
                                  <a:ln>
                                    <a:noFill/>
                                  </a:ln>
                                  <a:solidFill>
                                    <a:srgbClr val="000000"/>
                                  </a:solidFill>
                                  <a:effectLst/>
                                  <a:uFillTx/>
                                  <a:latin typeface="Cambria Math" charset="0"/>
                                  <a:sym typeface="Calibri"/>
                                </a:rPr>
                              </m:ctrlPr>
                            </m:accPr>
                            <m:e>
                              <m:r>
                                <a:rPr kumimoji="0" lang="en-US" altLang="zh-CN" sz="2200" b="1" i="1" u="none" strike="noStrike" cap="none" spc="0" normalizeH="0" baseline="0" smtClean="0">
                                  <a:ln>
                                    <a:noFill/>
                                  </a:ln>
                                  <a:solidFill>
                                    <a:srgbClr val="000000"/>
                                  </a:solidFill>
                                  <a:effectLst/>
                                  <a:uFillTx/>
                                  <a:latin typeface="Cambria Math" charset="0"/>
                                  <a:sym typeface="Calibri"/>
                                </a:rPr>
                                <m:t>𝒖</m:t>
                              </m:r>
                            </m:e>
                          </m:acc>
                        </m:e>
                        <m:sub>
                          <m:r>
                            <a:rPr kumimoji="0" lang="en-US" altLang="zh-CN" sz="2200" b="0" i="1" u="none" strike="noStrike" cap="none" spc="0" normalizeH="0" baseline="0" smtClean="0">
                              <a:ln>
                                <a:noFill/>
                              </a:ln>
                              <a:solidFill>
                                <a:srgbClr val="000000"/>
                              </a:solidFill>
                              <a:effectLst/>
                              <a:uFillTx/>
                              <a:latin typeface="Cambria Math" charset="0"/>
                              <a:sym typeface="Calibri"/>
                            </a:rPr>
                            <m:t>𝑠𝑙𝑖𝑝</m:t>
                          </m:r>
                        </m:sub>
                      </m:sSub>
                      <m:r>
                        <a:rPr kumimoji="0" lang="en-US" altLang="zh-CN" sz="2200" b="0" i="0" u="none" strike="noStrike" cap="none" spc="0" normalizeH="0" baseline="0" smtClean="0">
                          <a:ln>
                            <a:noFill/>
                          </a:ln>
                          <a:solidFill>
                            <a:srgbClr val="000000"/>
                          </a:solidFill>
                          <a:effectLst/>
                          <a:uFillTx/>
                          <a:latin typeface="Cambria Math" charset="0"/>
                          <a:sym typeface="Calibri"/>
                        </a:rPr>
                        <m:t>, </m:t>
                      </m:r>
                      <m:r>
                        <a:rPr kumimoji="0" lang="en-US" altLang="zh-CN" sz="2200" b="0" i="0" u="none" strike="noStrike" cap="none" spc="0" normalizeH="0" baseline="0" smtClean="0">
                          <a:ln>
                            <a:noFill/>
                          </a:ln>
                          <a:solidFill>
                            <a:srgbClr val="000000"/>
                          </a:solidFill>
                          <a:effectLst/>
                          <a:uFillTx/>
                          <a:latin typeface="Cambria Math" charset="0"/>
                          <a:sym typeface="Calibri"/>
                        </a:rPr>
                        <m:t>𝛻</m:t>
                      </m:r>
                      <m:sSub>
                        <m:sSubPr>
                          <m:ctrlPr>
                            <a:rPr kumimoji="0" lang="en-US" altLang="zh-CN" sz="2200" b="0" i="1" u="none" strike="noStrike" cap="none" spc="0" normalizeH="0" baseline="0" smtClean="0">
                              <a:ln>
                                <a:noFill/>
                              </a:ln>
                              <a:solidFill>
                                <a:srgbClr val="000000"/>
                              </a:solidFill>
                              <a:effectLst/>
                              <a:uFillTx/>
                              <a:latin typeface="Cambria Math" charset="0"/>
                              <a:sym typeface="Calibri"/>
                            </a:rPr>
                          </m:ctrlPr>
                        </m:sSubPr>
                        <m:e>
                          <m:acc>
                            <m:accPr>
                              <m:chr m:val="̅"/>
                              <m:ctrlPr>
                                <a:rPr kumimoji="0" lang="en-US" altLang="zh-CN" sz="2200" b="0" i="1" u="none" strike="noStrike" cap="none" spc="0" normalizeH="0" baseline="0" smtClean="0">
                                  <a:ln>
                                    <a:noFill/>
                                  </a:ln>
                                  <a:solidFill>
                                    <a:srgbClr val="000000"/>
                                  </a:solidFill>
                                  <a:effectLst/>
                                  <a:uFillTx/>
                                  <a:latin typeface="Cambria Math" charset="0"/>
                                  <a:sym typeface="Calibri"/>
                                </a:rPr>
                              </m:ctrlPr>
                            </m:accPr>
                            <m:e>
                              <m:r>
                                <a:rPr kumimoji="0" lang="en-US" altLang="zh-CN" sz="2200" b="0" i="1" u="none" strike="noStrike" cap="none" spc="0" normalizeH="0" baseline="0" smtClean="0">
                                  <a:ln>
                                    <a:noFill/>
                                  </a:ln>
                                  <a:solidFill>
                                    <a:srgbClr val="000000"/>
                                  </a:solidFill>
                                  <a:effectLst/>
                                  <a:uFillTx/>
                                  <a:latin typeface="Cambria Math" charset="0"/>
                                  <a:sym typeface="Calibri"/>
                                </a:rPr>
                                <m:t>𝑃</m:t>
                              </m:r>
                            </m:e>
                          </m:acc>
                        </m:e>
                        <m:sub>
                          <m:r>
                            <a:rPr kumimoji="0" lang="en-US" altLang="zh-CN" sz="2200" b="0" i="1" u="none" strike="noStrike" cap="none" spc="0" normalizeH="0" baseline="0" smtClean="0">
                              <a:ln>
                                <a:noFill/>
                              </a:ln>
                              <a:solidFill>
                                <a:srgbClr val="000000"/>
                              </a:solidFill>
                              <a:effectLst/>
                              <a:uFillTx/>
                              <a:latin typeface="Cambria Math" charset="0"/>
                              <a:sym typeface="Calibri"/>
                            </a:rPr>
                            <m:t>𝑔</m:t>
                          </m:r>
                        </m:sub>
                      </m:sSub>
                    </m:oMath>
                  </m:oMathPara>
                </a14:m>
                <a:endParaRPr kumimoji="0" lang="en-US" altLang="zh-CN" sz="2200" b="0" i="0" u="none" strike="noStrike" cap="none" spc="0" normalizeH="0" baseline="0" dirty="0" smtClean="0">
                  <a:ln>
                    <a:noFill/>
                  </a:ln>
                  <a:solidFill>
                    <a:srgbClr val="000000"/>
                  </a:solidFill>
                  <a:effectLst/>
                  <a:uFillTx/>
                  <a:sym typeface="Calibri"/>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398295" y="5153909"/>
                <a:ext cx="4159278" cy="1243415"/>
              </a:xfrm>
              <a:prstGeom prst="rect">
                <a:avLst/>
              </a:prstGeom>
              <a:blipFill rotWithShape="0">
                <a:blip r:embed="rId4"/>
                <a:stretch>
                  <a:fillRect l="-2928" r="-5857"/>
                </a:stretch>
              </a:blipFill>
              <a:ln w="12700" cap="flat">
                <a:noFill/>
                <a:miter lim="400000"/>
              </a:ln>
              <a:effectLst/>
            </p:spPr>
            <p:txBody>
              <a:bodyPr/>
              <a:lstStyle/>
              <a:p>
                <a:r>
                  <a:rPr lang="en-US">
                    <a:noFill/>
                  </a:rPr>
                  <a:t> </a:t>
                </a:r>
              </a:p>
            </p:txBody>
          </p:sp>
        </mc:Fallback>
      </mc:AlternateContent>
      <p:sp>
        <p:nvSpPr>
          <p:cNvPr id="14" name="Rounded Rectangle 13"/>
          <p:cNvSpPr/>
          <p:nvPr/>
        </p:nvSpPr>
        <p:spPr>
          <a:xfrm>
            <a:off x="5883563" y="3533479"/>
            <a:ext cx="2578100" cy="997351"/>
          </a:xfrm>
          <a:prstGeom prst="roundRect">
            <a:avLst/>
          </a:prstGeom>
          <a:noFill/>
          <a:ln w="25400" cap="flat">
            <a:solidFill>
              <a:srgbClr val="FFC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3" name="Picture 2"/>
          <p:cNvPicPr>
            <a:picLocks noChangeAspect="1"/>
          </p:cNvPicPr>
          <p:nvPr/>
        </p:nvPicPr>
        <p:blipFill>
          <a:blip r:embed="rId5"/>
          <a:stretch>
            <a:fillRect/>
          </a:stretch>
        </p:blipFill>
        <p:spPr>
          <a:xfrm>
            <a:off x="4466457" y="2789516"/>
            <a:ext cx="4457737" cy="3311247"/>
          </a:xfrm>
          <a:prstGeom prst="rect">
            <a:avLst/>
          </a:prstGeom>
        </p:spPr>
      </p:pic>
    </p:spTree>
    <p:extLst>
      <p:ext uri="{BB962C8B-B14F-4D97-AF65-F5344CB8AC3E}">
        <p14:creationId xmlns:p14="http://schemas.microsoft.com/office/powerpoint/2010/main" val="1639466951"/>
      </p:ext>
    </p:extLst>
  </p:cSld>
  <p:clrMapOvr>
    <a:masterClrMapping/>
  </p:clrMapOvr>
  <p:transition spd="med" advTm="63836"/>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idx="1"/>
              </p:nvPr>
            </p:nvSpPr>
            <p:spPr>
              <a:xfrm>
                <a:off x="559318" y="2229158"/>
                <a:ext cx="4455595" cy="4122430"/>
              </a:xfrm>
            </p:spPr>
            <p:txBody>
              <a:bodyPr>
                <a:normAutofit fontScale="32500" lnSpcReduction="20000"/>
              </a:bodyPr>
              <a:lstStyle/>
              <a:p>
                <a:pPr lvl="1"/>
                <a:endParaRPr lang="en-US" sz="2000" dirty="0" smtClean="0">
                  <a:solidFill>
                    <a:srgbClr val="0432FF"/>
                  </a:solidFill>
                </a:endParaRPr>
              </a:p>
              <a:p>
                <a:pPr marL="326572" lvl="2">
                  <a:lnSpc>
                    <a:spcPct val="140000"/>
                  </a:lnSpc>
                  <a:spcBef>
                    <a:spcPts val="0"/>
                  </a:spcBef>
                </a:pPr>
                <a:r>
                  <a:rPr lang="en-US" sz="6000" dirty="0" smtClean="0"/>
                  <a:t>Can handle big data</a:t>
                </a:r>
              </a:p>
              <a:p>
                <a:pPr marL="326572" lvl="2">
                  <a:lnSpc>
                    <a:spcPct val="140000"/>
                  </a:lnSpc>
                  <a:spcBef>
                    <a:spcPts val="0"/>
                  </a:spcBef>
                </a:pPr>
                <a:r>
                  <a:rPr lang="en-US" sz="6000" dirty="0" smtClean="0"/>
                  <a:t>Great predictive capability</a:t>
                </a:r>
              </a:p>
              <a:p>
                <a:pPr marL="326572" lvl="2">
                  <a:lnSpc>
                    <a:spcPct val="140000"/>
                  </a:lnSpc>
                  <a:spcBef>
                    <a:spcPts val="0"/>
                  </a:spcBef>
                </a:pPr>
                <a:r>
                  <a:rPr lang="en-US" sz="6000" dirty="0" smtClean="0"/>
                  <a:t>Dataset</a:t>
                </a:r>
              </a:p>
              <a:p>
                <a:pPr marL="715192" lvl="3">
                  <a:lnSpc>
                    <a:spcPct val="140000"/>
                  </a:lnSpc>
                  <a:spcBef>
                    <a:spcPts val="0"/>
                  </a:spcBef>
                </a:pPr>
                <a:r>
                  <a:rPr lang="en-US" sz="6000" dirty="0" smtClean="0"/>
                  <a:t>Input: Local filtered variables (filter size </a:t>
                </a:r>
                <a14:m>
                  <m:oMath xmlns:m="http://schemas.openxmlformats.org/officeDocument/2006/math">
                    <m:sSub>
                      <m:sSubPr>
                        <m:ctrlPr>
                          <a:rPr lang="en-US" sz="6000" b="0" i="1" smtClean="0">
                            <a:solidFill>
                              <a:srgbClr val="0432FF"/>
                            </a:solidFill>
                            <a:latin typeface="Cambria Math" charset="0"/>
                            <a:ea typeface="Cambria Math" charset="0"/>
                            <a:cs typeface="Cambria Math" charset="0"/>
                          </a:rPr>
                        </m:ctrlPr>
                      </m:sSubPr>
                      <m:e>
                        <m:r>
                          <a:rPr lang="en-US" sz="6000" i="1" smtClean="0">
                            <a:solidFill>
                              <a:srgbClr val="0432FF"/>
                            </a:solidFill>
                            <a:latin typeface="Cambria Math" charset="0"/>
                            <a:ea typeface="Cambria Math" charset="0"/>
                            <a:cs typeface="Cambria Math" charset="0"/>
                          </a:rPr>
                          <m:t>∆</m:t>
                        </m:r>
                      </m:e>
                      <m:sub>
                        <m:r>
                          <a:rPr lang="en-US" sz="6000" b="0" i="1" smtClean="0">
                            <a:solidFill>
                              <a:srgbClr val="0432FF"/>
                            </a:solidFill>
                            <a:latin typeface="Cambria Math" charset="0"/>
                            <a:ea typeface="Cambria Math" charset="0"/>
                            <a:cs typeface="Cambria Math" charset="0"/>
                          </a:rPr>
                          <m:t>𝑓</m:t>
                        </m:r>
                      </m:sub>
                    </m:sSub>
                    <m:r>
                      <a:rPr lang="en-US" sz="6000" b="0" i="1" smtClean="0">
                        <a:solidFill>
                          <a:srgbClr val="0432FF"/>
                        </a:solidFill>
                        <a:latin typeface="Cambria Math" charset="0"/>
                        <a:ea typeface="Cambria Math" charset="0"/>
                        <a:cs typeface="Cambria Math" charset="0"/>
                      </a:rPr>
                      <m:t>=27</m:t>
                    </m:r>
                    <m:sSub>
                      <m:sSubPr>
                        <m:ctrlPr>
                          <a:rPr lang="en-US" sz="6000" b="0" i="1" smtClean="0">
                            <a:solidFill>
                              <a:srgbClr val="0432FF"/>
                            </a:solidFill>
                            <a:latin typeface="Cambria Math" charset="0"/>
                            <a:ea typeface="Cambria Math" charset="0"/>
                            <a:cs typeface="Cambria Math" charset="0"/>
                          </a:rPr>
                        </m:ctrlPr>
                      </m:sSubPr>
                      <m:e>
                        <m:r>
                          <a:rPr lang="en-US" sz="6000" b="0" i="1" smtClean="0">
                            <a:solidFill>
                              <a:srgbClr val="0432FF"/>
                            </a:solidFill>
                            <a:latin typeface="Cambria Math" charset="0"/>
                            <a:ea typeface="Cambria Math" charset="0"/>
                            <a:cs typeface="Cambria Math" charset="0"/>
                          </a:rPr>
                          <m:t>𝑑</m:t>
                        </m:r>
                      </m:e>
                      <m:sub>
                        <m:r>
                          <a:rPr lang="en-US" sz="6000" b="0" i="1" smtClean="0">
                            <a:solidFill>
                              <a:srgbClr val="0432FF"/>
                            </a:solidFill>
                            <a:latin typeface="Cambria Math" charset="0"/>
                            <a:ea typeface="Cambria Math" charset="0"/>
                            <a:cs typeface="Cambria Math" charset="0"/>
                          </a:rPr>
                          <m:t>𝑝</m:t>
                        </m:r>
                      </m:sub>
                    </m:sSub>
                  </m:oMath>
                </a14:m>
                <a:r>
                  <a:rPr lang="en-US" sz="6000" dirty="0" smtClean="0"/>
                  <a:t>) and their gradients</a:t>
                </a:r>
              </a:p>
              <a:p>
                <a:pPr marL="715192" lvl="3">
                  <a:lnSpc>
                    <a:spcPct val="140000"/>
                  </a:lnSpc>
                  <a:spcBef>
                    <a:spcPts val="0"/>
                  </a:spcBef>
                </a:pPr>
                <a:r>
                  <a:rPr lang="en-US" sz="6000" dirty="0" smtClean="0"/>
                  <a:t>Output: axial directional drift flux:</a:t>
                </a:r>
              </a:p>
              <a:p>
                <a:pPr marL="440872" lvl="3" indent="0">
                  <a:lnSpc>
                    <a:spcPct val="140000"/>
                  </a:lnSpc>
                  <a:spcBef>
                    <a:spcPts val="0"/>
                  </a:spcBef>
                  <a:buNone/>
                </a:pPr>
                <a14:m>
                  <m:oMathPara xmlns:m="http://schemas.openxmlformats.org/officeDocument/2006/math">
                    <m:oMathParaPr>
                      <m:jc m:val="centerGroup"/>
                    </m:oMathParaPr>
                    <m:oMath xmlns:m="http://schemas.openxmlformats.org/officeDocument/2006/math">
                      <m:sSub>
                        <m:sSubPr>
                          <m:ctrlPr>
                            <a:rPr lang="en-US" sz="6200" b="0" i="1" smtClean="0">
                              <a:latin typeface="Cambria Math" charset="0"/>
                            </a:rPr>
                          </m:ctrlPr>
                        </m:sSubPr>
                        <m:e>
                          <m:acc>
                            <m:accPr>
                              <m:chr m:val="̅"/>
                              <m:ctrlPr>
                                <a:rPr lang="en-US" sz="6200" i="1" smtClean="0">
                                  <a:latin typeface="Cambria Math" charset="0"/>
                                </a:rPr>
                              </m:ctrlPr>
                            </m:accPr>
                            <m:e>
                              <m:r>
                                <a:rPr lang="en-US" sz="6200" b="0" i="1" smtClean="0">
                                  <a:latin typeface="Cambria Math" charset="0"/>
                                </a:rPr>
                                <m:t>𝜙</m:t>
                              </m:r>
                            </m:e>
                          </m:acc>
                        </m:e>
                        <m:sub>
                          <m:r>
                            <a:rPr lang="en-US" sz="6200" b="0" i="1" smtClean="0">
                              <a:latin typeface="Cambria Math" charset="0"/>
                            </a:rPr>
                            <m:t>𝑠</m:t>
                          </m:r>
                        </m:sub>
                      </m:sSub>
                      <m:sSub>
                        <m:sSubPr>
                          <m:ctrlPr>
                            <a:rPr lang="en-US" sz="6200" b="0" i="1" smtClean="0">
                              <a:latin typeface="Cambria Math" charset="0"/>
                            </a:rPr>
                          </m:ctrlPr>
                        </m:sSubPr>
                        <m:e>
                          <m:acc>
                            <m:accPr>
                              <m:chr m:val="̃"/>
                              <m:ctrlPr>
                                <a:rPr lang="en-US" sz="6200" b="0" i="1" smtClean="0">
                                  <a:latin typeface="Cambria Math" charset="0"/>
                                </a:rPr>
                              </m:ctrlPr>
                            </m:accPr>
                            <m:e>
                              <m:r>
                                <a:rPr lang="en-US" sz="6200" b="0" i="1" smtClean="0">
                                  <a:latin typeface="Cambria Math" charset="0"/>
                                </a:rPr>
                                <m:t>𝑣</m:t>
                              </m:r>
                            </m:e>
                          </m:acc>
                        </m:e>
                        <m:sub>
                          <m:r>
                            <a:rPr lang="en-US" sz="6200" b="0" i="1" smtClean="0">
                              <a:latin typeface="Cambria Math" charset="0"/>
                            </a:rPr>
                            <m:t>𝑑</m:t>
                          </m:r>
                          <m:r>
                            <a:rPr lang="en-US" sz="6200" b="0" i="1" smtClean="0">
                              <a:latin typeface="Cambria Math" charset="0"/>
                            </a:rPr>
                            <m:t>,</m:t>
                          </m:r>
                          <m:r>
                            <a:rPr lang="en-US" sz="6200" b="0" i="1" smtClean="0">
                              <a:latin typeface="Cambria Math" charset="0"/>
                            </a:rPr>
                            <m:t>𝑧</m:t>
                          </m:r>
                        </m:sub>
                      </m:sSub>
                    </m:oMath>
                  </m:oMathPara>
                </a14:m>
                <a:endParaRPr lang="en-US" sz="6200" dirty="0"/>
              </a:p>
              <a:p>
                <a:pPr marL="326572" lvl="2">
                  <a:lnSpc>
                    <a:spcPct val="140000"/>
                  </a:lnSpc>
                  <a:spcBef>
                    <a:spcPts val="0"/>
                  </a:spcBef>
                </a:pPr>
                <a:r>
                  <a:rPr lang="en-US" altLang="zh-CN" sz="6000" b="0" dirty="0" smtClean="0"/>
                  <a:t>Model:</a:t>
                </a:r>
              </a:p>
              <a:p>
                <a:pPr marL="440872" lvl="3" indent="0">
                  <a:lnSpc>
                    <a:spcPct val="140000"/>
                  </a:lnSpc>
                  <a:spcBef>
                    <a:spcPts val="0"/>
                  </a:spcBef>
                  <a:buNone/>
                </a:pPr>
                <a14:m>
                  <m:oMath xmlns:m="http://schemas.openxmlformats.org/officeDocument/2006/math">
                    <m:sSub>
                      <m:sSubPr>
                        <m:ctrlPr>
                          <a:rPr lang="en-US" sz="6000" i="1">
                            <a:latin typeface="Cambria Math" charset="0"/>
                          </a:rPr>
                        </m:ctrlPr>
                      </m:sSubPr>
                      <m:e>
                        <m:acc>
                          <m:accPr>
                            <m:chr m:val="̅"/>
                            <m:ctrlPr>
                              <a:rPr lang="en-US" sz="6000" i="1">
                                <a:latin typeface="Cambria Math" charset="0"/>
                              </a:rPr>
                            </m:ctrlPr>
                          </m:accPr>
                          <m:e>
                            <m:r>
                              <a:rPr lang="en-US" sz="6000" i="1">
                                <a:latin typeface="Cambria Math" charset="0"/>
                              </a:rPr>
                              <m:t>𝜙</m:t>
                            </m:r>
                          </m:e>
                        </m:acc>
                      </m:e>
                      <m:sub>
                        <m:r>
                          <a:rPr lang="en-US" sz="6000" i="1">
                            <a:latin typeface="Cambria Math" charset="0"/>
                          </a:rPr>
                          <m:t>𝑠</m:t>
                        </m:r>
                      </m:sub>
                    </m:sSub>
                    <m:sSub>
                      <m:sSubPr>
                        <m:ctrlPr>
                          <a:rPr lang="en-US" sz="6000" i="1">
                            <a:latin typeface="Cambria Math" charset="0"/>
                          </a:rPr>
                        </m:ctrlPr>
                      </m:sSubPr>
                      <m:e>
                        <m:acc>
                          <m:accPr>
                            <m:chr m:val="̃"/>
                            <m:ctrlPr>
                              <a:rPr lang="en-US" sz="6000" i="1">
                                <a:latin typeface="Cambria Math" charset="0"/>
                              </a:rPr>
                            </m:ctrlPr>
                          </m:accPr>
                          <m:e>
                            <m:r>
                              <a:rPr lang="en-US" sz="6000" i="1">
                                <a:latin typeface="Cambria Math" charset="0"/>
                              </a:rPr>
                              <m:t>𝑣</m:t>
                            </m:r>
                          </m:e>
                        </m:acc>
                      </m:e>
                      <m:sub>
                        <m:r>
                          <a:rPr lang="en-US" sz="6000" i="1">
                            <a:latin typeface="Cambria Math" charset="0"/>
                          </a:rPr>
                          <m:t>𝑑</m:t>
                        </m:r>
                        <m:r>
                          <a:rPr lang="en-US" sz="6000" i="1">
                            <a:latin typeface="Cambria Math" charset="0"/>
                          </a:rPr>
                          <m:t>,</m:t>
                        </m:r>
                        <m:r>
                          <a:rPr lang="en-US" sz="6000" i="1">
                            <a:latin typeface="Cambria Math" charset="0"/>
                          </a:rPr>
                          <m:t>𝑧</m:t>
                        </m:r>
                      </m:sub>
                    </m:sSub>
                    <m:r>
                      <a:rPr lang="en-US" sz="6000" i="1">
                        <a:latin typeface="Cambria Math" charset="0"/>
                      </a:rPr>
                      <m:t> </m:t>
                    </m:r>
                    <m:sSub>
                      <m:sSubPr>
                        <m:ctrlPr>
                          <a:rPr lang="en-US" altLang="zh-CN" sz="6600" i="1">
                            <a:latin typeface="Cambria Math" charset="0"/>
                          </a:rPr>
                        </m:ctrlPr>
                      </m:sSubPr>
                      <m:e>
                        <m:r>
                          <a:rPr lang="en-US" sz="6600" b="0" i="1" smtClean="0">
                            <a:latin typeface="Cambria Math" charset="0"/>
                          </a:rPr>
                          <m:t>=</m:t>
                        </m:r>
                        <m:r>
                          <a:rPr lang="en-US" sz="6600" b="0" i="1" smtClean="0">
                            <a:latin typeface="Cambria Math" charset="0"/>
                          </a:rPr>
                          <m:t>𝑓</m:t>
                        </m:r>
                        <m:r>
                          <a:rPr lang="en-US" sz="6600" b="0" i="1" smtClean="0">
                            <a:latin typeface="Cambria Math" charset="0"/>
                          </a:rPr>
                          <m:t> ( </m:t>
                        </m:r>
                        <m:acc>
                          <m:accPr>
                            <m:chr m:val="̅"/>
                            <m:ctrlPr>
                              <a:rPr lang="en-US" altLang="zh-CN" sz="6600" i="1">
                                <a:latin typeface="Cambria Math" charset="0"/>
                              </a:rPr>
                            </m:ctrlPr>
                          </m:accPr>
                          <m:e>
                            <m:r>
                              <a:rPr lang="en-US" altLang="zh-CN" sz="6600" i="1">
                                <a:latin typeface="Cambria Math" charset="0"/>
                              </a:rPr>
                              <m:t>𝜙</m:t>
                            </m:r>
                            <m:r>
                              <a:rPr lang="en-US" altLang="zh-CN" sz="6600" b="0" i="1" smtClean="0">
                                <a:latin typeface="Cambria Math" charset="0"/>
                              </a:rPr>
                              <m:t> </m:t>
                            </m:r>
                          </m:e>
                        </m:acc>
                      </m:e>
                      <m:sub>
                        <m:r>
                          <a:rPr lang="en-US" altLang="zh-CN" sz="6600" i="1">
                            <a:latin typeface="Cambria Math" charset="0"/>
                          </a:rPr>
                          <m:t>𝑠</m:t>
                        </m:r>
                      </m:sub>
                    </m:sSub>
                    <m:r>
                      <a:rPr lang="en-US" altLang="zh-CN" sz="6600" i="1">
                        <a:latin typeface="Cambria Math" charset="0"/>
                      </a:rPr>
                      <m:t>, </m:t>
                    </m:r>
                    <m:sSub>
                      <m:sSubPr>
                        <m:ctrlPr>
                          <a:rPr lang="en-US" altLang="zh-CN" sz="6600" i="1">
                            <a:latin typeface="Cambria Math" charset="0"/>
                          </a:rPr>
                        </m:ctrlPr>
                      </m:sSubPr>
                      <m:e>
                        <m:acc>
                          <m:accPr>
                            <m:chr m:val="̃"/>
                            <m:ctrlPr>
                              <a:rPr lang="en-US" altLang="zh-CN" sz="6600" i="1">
                                <a:latin typeface="Cambria Math" charset="0"/>
                              </a:rPr>
                            </m:ctrlPr>
                          </m:accPr>
                          <m:e>
                            <m:r>
                              <a:rPr lang="en-US" altLang="zh-CN" sz="6600" i="1">
                                <a:latin typeface="Cambria Math" charset="0"/>
                              </a:rPr>
                              <m:t>𝑢</m:t>
                            </m:r>
                          </m:e>
                        </m:acc>
                      </m:e>
                      <m:sub>
                        <m:r>
                          <a:rPr lang="en-US" altLang="zh-CN" sz="6600" i="1">
                            <a:latin typeface="Cambria Math" charset="0"/>
                          </a:rPr>
                          <m:t>𝑠𝑙𝑖𝑝</m:t>
                        </m:r>
                        <m:r>
                          <a:rPr lang="en-US" altLang="zh-CN" sz="6600" b="0" i="1" smtClean="0">
                            <a:latin typeface="Cambria Math" charset="0"/>
                          </a:rPr>
                          <m:t>,</m:t>
                        </m:r>
                        <m:r>
                          <a:rPr lang="en-US" altLang="zh-CN" sz="6600" b="0" i="1" smtClean="0">
                            <a:latin typeface="Cambria Math" charset="0"/>
                          </a:rPr>
                          <m:t>𝑧</m:t>
                        </m:r>
                      </m:sub>
                    </m:sSub>
                    <m:r>
                      <a:rPr lang="en-US" altLang="zh-CN" sz="6600">
                        <a:latin typeface="Cambria Math" charset="0"/>
                      </a:rPr>
                      <m:t>, </m:t>
                    </m:r>
                    <m:r>
                      <a:rPr lang="en-US" altLang="zh-CN" sz="6600">
                        <a:latin typeface="Cambria Math" charset="0"/>
                      </a:rPr>
                      <m:t>𝛻</m:t>
                    </m:r>
                    <m:sSub>
                      <m:sSubPr>
                        <m:ctrlPr>
                          <a:rPr lang="en-US" altLang="zh-CN" sz="6600" i="1">
                            <a:latin typeface="Cambria Math" charset="0"/>
                          </a:rPr>
                        </m:ctrlPr>
                      </m:sSubPr>
                      <m:e>
                        <m:acc>
                          <m:accPr>
                            <m:chr m:val="̅"/>
                            <m:ctrlPr>
                              <a:rPr lang="en-US" altLang="zh-CN" sz="6600" i="1">
                                <a:latin typeface="Cambria Math" charset="0"/>
                              </a:rPr>
                            </m:ctrlPr>
                          </m:accPr>
                          <m:e>
                            <m:r>
                              <a:rPr lang="en-US" altLang="zh-CN" sz="6600" i="1">
                                <a:latin typeface="Cambria Math" charset="0"/>
                              </a:rPr>
                              <m:t>𝑃</m:t>
                            </m:r>
                          </m:e>
                        </m:acc>
                      </m:e>
                      <m:sub>
                        <m:r>
                          <a:rPr lang="en-US" altLang="zh-CN" sz="6600" i="1">
                            <a:latin typeface="Cambria Math" charset="0"/>
                          </a:rPr>
                          <m:t>𝑔</m:t>
                        </m:r>
                        <m:r>
                          <a:rPr lang="en-US" altLang="zh-CN" sz="6600" b="0" i="1" smtClean="0">
                            <a:latin typeface="Cambria Math" charset="0"/>
                          </a:rPr>
                          <m:t>,</m:t>
                        </m:r>
                        <m:r>
                          <a:rPr lang="en-US" altLang="zh-CN" sz="6600" b="0" i="1" smtClean="0">
                            <a:latin typeface="Cambria Math" charset="0"/>
                          </a:rPr>
                          <m:t>𝑧</m:t>
                        </m:r>
                      </m:sub>
                    </m:sSub>
                    <m:r>
                      <a:rPr lang="en-US" altLang="zh-CN" sz="6600" b="0" i="1" smtClean="0">
                        <a:latin typeface="Cambria Math" charset="0"/>
                      </a:rPr>
                      <m:t>)</m:t>
                    </m:r>
                    <m:r>
                      <a:rPr lang="en-US" altLang="zh-CN" sz="6600" b="0" i="0" smtClean="0">
                        <a:latin typeface="Cambria Math" charset="0"/>
                      </a:rPr>
                      <m:t>  </m:t>
                    </m:r>
                  </m:oMath>
                </a14:m>
                <a:r>
                  <a:rPr lang="en-US" sz="6000" dirty="0" smtClean="0"/>
                  <a:t>    </a:t>
                </a:r>
                <a:endParaRPr lang="en-US" sz="6000" dirty="0"/>
              </a:p>
            </p:txBody>
          </p:sp>
        </mc:Choice>
        <mc:Fallback xmlns="">
          <p:sp>
            <p:nvSpPr>
              <p:cNvPr id="2" name="Text Placeholder 1"/>
              <p:cNvSpPr>
                <a:spLocks noGrp="1" noRot="1" noChangeAspect="1" noMove="1" noResize="1" noEditPoints="1" noAdjustHandles="1" noChangeArrowheads="1" noChangeShapeType="1" noTextEdit="1"/>
              </p:cNvSpPr>
              <p:nvPr>
                <p:ph type="body" idx="1"/>
              </p:nvPr>
            </p:nvSpPr>
            <p:spPr>
              <a:xfrm>
                <a:off x="559318" y="2229158"/>
                <a:ext cx="4455595" cy="4122430"/>
              </a:xfrm>
              <a:blipFill rotWithShape="0">
                <a:blip r:embed="rId3"/>
                <a:stretch>
                  <a:fillRect l="-137" r="-3283" b="-592"/>
                </a:stretch>
              </a:blipFill>
            </p:spPr>
            <p:txBody>
              <a:bodyPr/>
              <a:lstStyle/>
              <a:p>
                <a:r>
                  <a:rPr lang="en-US">
                    <a:noFill/>
                  </a:rPr>
                  <a:t> </a:t>
                </a:r>
              </a:p>
            </p:txBody>
          </p:sp>
        </mc:Fallback>
      </mc:AlternateContent>
      <p:sp>
        <p:nvSpPr>
          <p:cNvPr id="3" name="Title 2"/>
          <p:cNvSpPr>
            <a:spLocks noGrp="1"/>
          </p:cNvSpPr>
          <p:nvPr>
            <p:ph type="title"/>
          </p:nvPr>
        </p:nvSpPr>
        <p:spPr>
          <a:xfrm>
            <a:off x="0" y="0"/>
            <a:ext cx="9144000" cy="971550"/>
          </a:xfrm>
        </p:spPr>
        <p:txBody>
          <a:bodyPr/>
          <a:lstStyle/>
          <a:p>
            <a:r>
              <a:rPr lang="en-US" dirty="0" smtClean="0">
                <a:solidFill>
                  <a:srgbClr val="0432FF"/>
                </a:solidFill>
              </a:rPr>
              <a:t>Constitutive models with machine </a:t>
            </a:r>
            <a:r>
              <a:rPr lang="en-US" dirty="0">
                <a:solidFill>
                  <a:srgbClr val="0432FF"/>
                </a:solidFill>
              </a:rPr>
              <a:t>l</a:t>
            </a:r>
            <a:r>
              <a:rPr lang="en-US" dirty="0" smtClean="0">
                <a:solidFill>
                  <a:srgbClr val="0432FF"/>
                </a:solidFill>
              </a:rPr>
              <a:t>earning</a:t>
            </a:r>
            <a:endParaRPr lang="en-US" dirty="0">
              <a:solidFill>
                <a:srgbClr val="0432FF"/>
              </a:solidFill>
            </a:endParaRPr>
          </a:p>
        </p:txBody>
      </p:sp>
      <p:sp>
        <p:nvSpPr>
          <p:cNvPr id="4" name="Slide Number Placeholder 3"/>
          <p:cNvSpPr>
            <a:spLocks noGrp="1"/>
          </p:cNvSpPr>
          <p:nvPr>
            <p:ph type="sldNum" sz="quarter" idx="2"/>
          </p:nvPr>
        </p:nvSpPr>
        <p:spPr/>
        <p:txBody>
          <a:bodyPr/>
          <a:lstStyle/>
          <a:p>
            <a:fld id="{C713A3F5-63FC-9E4D-8C18-75203108277E}" type="slidenum">
              <a:rPr lang="en-US" smtClean="0"/>
              <a:t>13</a:t>
            </a:fld>
            <a:endParaRPr lang="en-US"/>
          </a:p>
        </p:txBody>
      </p:sp>
      <p:sp>
        <p:nvSpPr>
          <p:cNvPr id="7" name="Rectangle 6"/>
          <p:cNvSpPr/>
          <p:nvPr/>
        </p:nvSpPr>
        <p:spPr>
          <a:xfrm>
            <a:off x="559318" y="1149606"/>
            <a:ext cx="6579943" cy="609398"/>
          </a:xfrm>
          <a:prstGeom prst="rect">
            <a:avLst/>
          </a:prstGeom>
        </p:spPr>
        <p:txBody>
          <a:bodyPr wrap="none">
            <a:spAutoFit/>
          </a:bodyPr>
          <a:lstStyle/>
          <a:p>
            <a:pPr>
              <a:lnSpc>
                <a:spcPct val="140000"/>
              </a:lnSpc>
            </a:pPr>
            <a:r>
              <a:rPr lang="en-US" sz="2400" b="1" dirty="0"/>
              <a:t>Neural Network </a:t>
            </a:r>
            <a:r>
              <a:rPr lang="en-US" sz="2400" b="1" dirty="0" smtClean="0"/>
              <a:t>model for </a:t>
            </a:r>
            <a:r>
              <a:rPr lang="en-US" sz="2400" b="1" dirty="0"/>
              <a:t>predicting drift velocity</a:t>
            </a:r>
          </a:p>
        </p:txBody>
      </p:sp>
      <mc:AlternateContent xmlns:mc="http://schemas.openxmlformats.org/markup-compatibility/2006" xmlns:a14="http://schemas.microsoft.com/office/drawing/2010/main">
        <mc:Choice Requires="a14">
          <p:graphicFrame>
            <p:nvGraphicFramePr>
              <p:cNvPr id="9" name="Diagram 8"/>
              <p:cNvGraphicFramePr/>
              <p:nvPr>
                <p:extLst>
                  <p:ext uri="{D42A27DB-BD31-4B8C-83A1-F6EECF244321}">
                    <p14:modId xmlns:p14="http://schemas.microsoft.com/office/powerpoint/2010/main" val="120819115"/>
                  </p:ext>
                </p:extLst>
              </p:nvPr>
            </p:nvGraphicFramePr>
            <p:xfrm>
              <a:off x="3746340" y="1898248"/>
              <a:ext cx="6103716" cy="47571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mc:Choice>
        <mc:Fallback xmlns="">
          <p:graphicFrame>
            <p:nvGraphicFramePr>
              <p:cNvPr id="9" name="Diagram 8"/>
              <p:cNvGraphicFramePr/>
              <p:nvPr>
                <p:extLst>
                  <p:ext uri="{D42A27DB-BD31-4B8C-83A1-F6EECF244321}">
                    <p14:modId xmlns:p14="http://schemas.microsoft.com/office/powerpoint/2010/main" val="120819115"/>
                  </p:ext>
                </p:extLst>
              </p:nvPr>
            </p:nvGraphicFramePr>
            <p:xfrm>
              <a:off x="3746340" y="1898248"/>
              <a:ext cx="6103716" cy="475719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mc:Fallback>
      </mc:AlternateContent>
    </p:spTree>
    <p:extLst>
      <p:ext uri="{BB962C8B-B14F-4D97-AF65-F5344CB8AC3E}">
        <p14:creationId xmlns:p14="http://schemas.microsoft.com/office/powerpoint/2010/main" val="1451985907"/>
      </p:ext>
    </p:extLst>
  </p:cSld>
  <p:clrMapOvr>
    <a:masterClrMapping/>
  </p:clrMapOvr>
  <p:transition spd="med" advTm="113188"/>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fld id="{C713A3F5-63FC-9E4D-8C18-75203108277E}" type="slidenum">
              <a:rPr lang="en-US" smtClean="0"/>
              <a:t>14</a:t>
            </a:fld>
            <a:endParaRPr lang="en-US"/>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448056" y="1224797"/>
                <a:ext cx="8059336" cy="2233386"/>
              </a:xfrm>
            </p:spPr>
            <p:txBody>
              <a:bodyPr>
                <a:normAutofit fontScale="25000" lnSpcReduction="20000"/>
              </a:bodyPr>
              <a:lstStyle/>
              <a:p>
                <a:pPr marL="97972" lvl="2" indent="0">
                  <a:lnSpc>
                    <a:spcPct val="140000"/>
                  </a:lnSpc>
                  <a:spcBef>
                    <a:spcPts val="0"/>
                  </a:spcBef>
                  <a:buNone/>
                </a:pPr>
                <a:r>
                  <a:rPr lang="en-US" sz="8000" b="1" dirty="0" smtClean="0"/>
                  <a:t>A priori test for predicting </a:t>
                </a:r>
                <a14:m>
                  <m:oMath xmlns:m="http://schemas.openxmlformats.org/officeDocument/2006/math">
                    <m:sSub>
                      <m:sSubPr>
                        <m:ctrlPr>
                          <a:rPr lang="en-US" sz="8000" i="1">
                            <a:latin typeface="Cambria Math" charset="0"/>
                          </a:rPr>
                        </m:ctrlPr>
                      </m:sSubPr>
                      <m:e>
                        <m:acc>
                          <m:accPr>
                            <m:chr m:val="̅"/>
                            <m:ctrlPr>
                              <a:rPr lang="en-US" sz="8000" i="1">
                                <a:latin typeface="Cambria Math" charset="0"/>
                              </a:rPr>
                            </m:ctrlPr>
                          </m:accPr>
                          <m:e>
                            <m:r>
                              <a:rPr lang="en-US" sz="8000" i="1">
                                <a:latin typeface="Cambria Math" charset="0"/>
                              </a:rPr>
                              <m:t>𝜙</m:t>
                            </m:r>
                          </m:e>
                        </m:acc>
                      </m:e>
                      <m:sub>
                        <m:r>
                          <a:rPr lang="en-US" sz="8000" i="1">
                            <a:latin typeface="Cambria Math" charset="0"/>
                          </a:rPr>
                          <m:t>𝑠</m:t>
                        </m:r>
                      </m:sub>
                    </m:sSub>
                    <m:sSub>
                      <m:sSubPr>
                        <m:ctrlPr>
                          <a:rPr lang="en-US" sz="8000" i="1">
                            <a:latin typeface="Cambria Math" charset="0"/>
                          </a:rPr>
                        </m:ctrlPr>
                      </m:sSubPr>
                      <m:e>
                        <m:acc>
                          <m:accPr>
                            <m:chr m:val="̃"/>
                            <m:ctrlPr>
                              <a:rPr lang="en-US" sz="8000" i="1">
                                <a:latin typeface="Cambria Math" charset="0"/>
                              </a:rPr>
                            </m:ctrlPr>
                          </m:accPr>
                          <m:e>
                            <m:r>
                              <a:rPr lang="en-US" sz="8000" i="1">
                                <a:latin typeface="Cambria Math" charset="0"/>
                              </a:rPr>
                              <m:t>𝑣</m:t>
                            </m:r>
                          </m:e>
                        </m:acc>
                      </m:e>
                      <m:sub>
                        <m:r>
                          <a:rPr lang="en-US" sz="8000" i="1">
                            <a:latin typeface="Cambria Math" charset="0"/>
                          </a:rPr>
                          <m:t>𝑑</m:t>
                        </m:r>
                        <m:r>
                          <a:rPr lang="en-US" sz="8000" i="1">
                            <a:latin typeface="Cambria Math" charset="0"/>
                          </a:rPr>
                          <m:t>,</m:t>
                        </m:r>
                        <m:r>
                          <a:rPr lang="en-US" sz="8000" i="1">
                            <a:latin typeface="Cambria Math" charset="0"/>
                          </a:rPr>
                          <m:t>𝑧</m:t>
                        </m:r>
                      </m:sub>
                    </m:sSub>
                    <m:r>
                      <a:rPr lang="en-US" sz="8000" i="1">
                        <a:latin typeface="Cambria Math" charset="0"/>
                      </a:rPr>
                      <m:t> </m:t>
                    </m:r>
                  </m:oMath>
                </a14:m>
                <a:r>
                  <a:rPr lang="en-US" sz="8000" b="1" dirty="0" smtClean="0"/>
                  <a:t>:    </a:t>
                </a:r>
                <a:endParaRPr lang="en-US" sz="8000" b="1" dirty="0"/>
              </a:p>
              <a:p>
                <a:pPr marL="326572" lvl="2">
                  <a:lnSpc>
                    <a:spcPct val="140000"/>
                  </a:lnSpc>
                  <a:spcBef>
                    <a:spcPts val="0"/>
                  </a:spcBef>
                </a:pPr>
                <a:r>
                  <a:rPr lang="en-US" sz="8000" dirty="0"/>
                  <a:t>Pearson Correlation </a:t>
                </a:r>
                <a:r>
                  <a:rPr lang="en-US" sz="8000" dirty="0" smtClean="0"/>
                  <a:t>Coefficient for Neural Network Model: </a:t>
                </a:r>
                <a:r>
                  <a:rPr lang="en-US" sz="8000" dirty="0"/>
                  <a:t> </a:t>
                </a:r>
                <a:r>
                  <a:rPr lang="en-US" sz="9600" b="1" dirty="0" smtClean="0">
                    <a:solidFill>
                      <a:srgbClr val="0432FF"/>
                    </a:solidFill>
                  </a:rPr>
                  <a:t>0.99 </a:t>
                </a:r>
                <a:endParaRPr lang="en-US" sz="9600" dirty="0"/>
              </a:p>
              <a:p>
                <a:pPr marL="326572" lvl="2">
                  <a:lnSpc>
                    <a:spcPct val="140000"/>
                  </a:lnSpc>
                  <a:spcBef>
                    <a:spcPts val="0"/>
                  </a:spcBef>
                </a:pPr>
                <a:r>
                  <a:rPr lang="en-US" sz="8000" dirty="0" smtClean="0">
                    <a:solidFill>
                      <a:schemeClr val="tx1"/>
                    </a:solidFill>
                  </a:rPr>
                  <a:t>Significant improvement from model</a:t>
                </a:r>
                <a:r>
                  <a:rPr lang="en-US" altLang="zh-CN" sz="8000" dirty="0" smtClean="0"/>
                  <a:t> without </a:t>
                </a:r>
                <a14:m>
                  <m:oMath xmlns:m="http://schemas.openxmlformats.org/officeDocument/2006/math">
                    <m:r>
                      <a:rPr lang="en-US" altLang="zh-CN" sz="8000" b="0" i="0" smtClean="0">
                        <a:latin typeface="Cambria Math" charset="0"/>
                      </a:rPr>
                      <m:t>𝛻</m:t>
                    </m:r>
                    <m:sSub>
                      <m:sSubPr>
                        <m:ctrlPr>
                          <a:rPr lang="en-US" altLang="zh-CN" sz="8000" b="0" i="1" smtClean="0">
                            <a:latin typeface="Cambria Math" charset="0"/>
                          </a:rPr>
                        </m:ctrlPr>
                      </m:sSubPr>
                      <m:e>
                        <m:r>
                          <a:rPr lang="en-US" altLang="zh-CN" sz="8000" b="0" i="1" smtClean="0">
                            <a:latin typeface="Cambria Math" charset="0"/>
                          </a:rPr>
                          <m:t>𝑃</m:t>
                        </m:r>
                      </m:e>
                      <m:sub>
                        <m:r>
                          <a:rPr lang="en-US" altLang="zh-CN" sz="8000" b="0" i="1" smtClean="0">
                            <a:latin typeface="Cambria Math" charset="0"/>
                          </a:rPr>
                          <m:t>𝑔</m:t>
                        </m:r>
                      </m:sub>
                    </m:sSub>
                  </m:oMath>
                </a14:m>
                <a:endParaRPr lang="en-US" sz="8000" dirty="0" smtClean="0">
                  <a:solidFill>
                    <a:schemeClr val="tx1"/>
                  </a:solidFill>
                </a:endParaRPr>
              </a:p>
              <a:p>
                <a:pPr marL="715192" lvl="3">
                  <a:lnSpc>
                    <a:spcPct val="140000"/>
                  </a:lnSpc>
                  <a:spcBef>
                    <a:spcPts val="0"/>
                  </a:spcBef>
                </a:pPr>
                <a:r>
                  <a:rPr lang="en-US" sz="8000" dirty="0">
                    <a:solidFill>
                      <a:schemeClr val="tx1"/>
                    </a:solidFill>
                  </a:rPr>
                  <a:t>Pearson correlation coefficient </a:t>
                </a:r>
                <a:r>
                  <a:rPr lang="en-US" sz="8000" dirty="0" smtClean="0">
                    <a:solidFill>
                      <a:schemeClr val="tx1"/>
                    </a:solidFill>
                  </a:rPr>
                  <a:t>for two marker </a:t>
                </a:r>
                <a:r>
                  <a:rPr lang="en-US" sz="8000" dirty="0">
                    <a:solidFill>
                      <a:schemeClr val="tx1"/>
                    </a:solidFill>
                  </a:rPr>
                  <a:t>(</a:t>
                </a:r>
                <a14:m>
                  <m:oMath xmlns:m="http://schemas.openxmlformats.org/officeDocument/2006/math">
                    <m:sSub>
                      <m:sSubPr>
                        <m:ctrlPr>
                          <a:rPr lang="en-US" altLang="zh-CN" sz="8000" i="1">
                            <a:latin typeface="Cambria Math" charset="0"/>
                          </a:rPr>
                        </m:ctrlPr>
                      </m:sSubPr>
                      <m:e>
                        <m:r>
                          <a:rPr lang="en-US" sz="8000" i="1">
                            <a:latin typeface="Cambria Math" charset="0"/>
                          </a:rPr>
                          <m:t>  </m:t>
                        </m:r>
                        <m:acc>
                          <m:accPr>
                            <m:chr m:val="̅"/>
                            <m:ctrlPr>
                              <a:rPr lang="en-US" altLang="zh-CN" sz="8000" i="1">
                                <a:latin typeface="Cambria Math" charset="0"/>
                              </a:rPr>
                            </m:ctrlPr>
                          </m:accPr>
                          <m:e>
                            <m:r>
                              <a:rPr lang="en-US" altLang="zh-CN" sz="8000" i="1">
                                <a:latin typeface="Cambria Math" charset="0"/>
                              </a:rPr>
                              <m:t>𝜙</m:t>
                            </m:r>
                            <m:r>
                              <a:rPr lang="en-US" altLang="zh-CN" sz="8000" i="1">
                                <a:latin typeface="Cambria Math" charset="0"/>
                              </a:rPr>
                              <m:t> </m:t>
                            </m:r>
                          </m:e>
                        </m:acc>
                      </m:e>
                      <m:sub>
                        <m:r>
                          <a:rPr lang="en-US" altLang="zh-CN" sz="8000" i="1">
                            <a:latin typeface="Cambria Math" charset="0"/>
                          </a:rPr>
                          <m:t>𝑠</m:t>
                        </m:r>
                      </m:sub>
                    </m:sSub>
                    <m:r>
                      <a:rPr lang="en-US" altLang="zh-CN" sz="8000" i="1">
                        <a:latin typeface="Cambria Math" charset="0"/>
                      </a:rPr>
                      <m:t> &amp; </m:t>
                    </m:r>
                    <m:sSub>
                      <m:sSubPr>
                        <m:ctrlPr>
                          <a:rPr lang="en-US" altLang="zh-CN" sz="8000" i="1">
                            <a:latin typeface="Cambria Math" charset="0"/>
                          </a:rPr>
                        </m:ctrlPr>
                      </m:sSubPr>
                      <m:e>
                        <m:acc>
                          <m:accPr>
                            <m:chr m:val="̃"/>
                            <m:ctrlPr>
                              <a:rPr lang="en-US" altLang="zh-CN" sz="8000" i="1">
                                <a:latin typeface="Cambria Math" charset="0"/>
                              </a:rPr>
                            </m:ctrlPr>
                          </m:accPr>
                          <m:e>
                            <m:r>
                              <a:rPr lang="en-US" altLang="zh-CN" sz="8000" i="1">
                                <a:latin typeface="Cambria Math" charset="0"/>
                              </a:rPr>
                              <m:t>𝑢</m:t>
                            </m:r>
                          </m:e>
                        </m:acc>
                      </m:e>
                      <m:sub>
                        <m:r>
                          <a:rPr lang="en-US" altLang="zh-CN" sz="8000" i="1">
                            <a:latin typeface="Cambria Math" charset="0"/>
                          </a:rPr>
                          <m:t>𝑠𝑙𝑖𝑝</m:t>
                        </m:r>
                      </m:sub>
                    </m:sSub>
                    <m:r>
                      <a:rPr lang="en-US" altLang="zh-CN" sz="8000" i="1">
                        <a:latin typeface="Cambria Math" charset="0"/>
                      </a:rPr>
                      <m:t> </m:t>
                    </m:r>
                  </m:oMath>
                </a14:m>
                <a:r>
                  <a:rPr lang="en-US" sz="8000" dirty="0">
                    <a:solidFill>
                      <a:schemeClr val="tx1"/>
                    </a:solidFill>
                  </a:rPr>
                  <a:t>) scale similarity </a:t>
                </a:r>
                <a:r>
                  <a:rPr lang="en-US" sz="8000" dirty="0" smtClean="0">
                    <a:solidFill>
                      <a:schemeClr val="tx1"/>
                    </a:solidFill>
                  </a:rPr>
                  <a:t>model approach was 0.8 </a:t>
                </a:r>
                <a:r>
                  <a:rPr lang="en-US" sz="8000" baseline="30000" dirty="0" smtClean="0">
                    <a:solidFill>
                      <a:schemeClr val="tx1"/>
                    </a:solidFill>
                  </a:rPr>
                  <a:t>6</a:t>
                </a:r>
                <a:endParaRPr lang="en-US" sz="8000" dirty="0">
                  <a:solidFill>
                    <a:schemeClr val="tx1"/>
                  </a:solidFill>
                </a:endParaRPr>
              </a:p>
              <a:p>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448056" y="1224797"/>
                <a:ext cx="8059336" cy="2233386"/>
              </a:xfrm>
              <a:blipFill rotWithShape="0">
                <a:blip r:embed="rId3"/>
                <a:stretch>
                  <a:fillRect l="-151" t="-15301"/>
                </a:stretch>
              </a:blipFill>
            </p:spPr>
            <p:txBody>
              <a:bodyPr/>
              <a:lstStyle/>
              <a:p>
                <a:r>
                  <a:rPr lang="en-US">
                    <a:noFill/>
                  </a:rPr>
                  <a:t> </a:t>
                </a:r>
              </a:p>
            </p:txBody>
          </p:sp>
        </mc:Fallback>
      </mc:AlternateContent>
      <p:sp>
        <p:nvSpPr>
          <p:cNvPr id="4" name="Title 3"/>
          <p:cNvSpPr>
            <a:spLocks noGrp="1"/>
          </p:cNvSpPr>
          <p:nvPr>
            <p:ph type="title"/>
          </p:nvPr>
        </p:nvSpPr>
        <p:spPr/>
        <p:txBody>
          <a:bodyPr/>
          <a:lstStyle/>
          <a:p>
            <a:r>
              <a:rPr lang="en-US" dirty="0" smtClean="0">
                <a:solidFill>
                  <a:srgbClr val="0432FF"/>
                </a:solidFill>
              </a:rPr>
              <a:t>A priori Test: Neural Network Model</a:t>
            </a:r>
            <a:endParaRPr lang="en-US" dirty="0"/>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5213" t="11752" r="7836" b="6762"/>
          <a:stretch/>
        </p:blipFill>
        <p:spPr>
          <a:xfrm>
            <a:off x="1459475" y="3700657"/>
            <a:ext cx="2683295" cy="2514543"/>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3786" t="9847" r="7640" b="7815"/>
          <a:stretch/>
        </p:blipFill>
        <p:spPr>
          <a:xfrm>
            <a:off x="5039008" y="3684691"/>
            <a:ext cx="2579189" cy="2457479"/>
          </a:xfrm>
          <a:prstGeom prst="rect">
            <a:avLst/>
          </a:prstGeom>
        </p:spPr>
      </p:pic>
      <p:sp>
        <p:nvSpPr>
          <p:cNvPr id="7" name="TextBox 6"/>
          <p:cNvSpPr txBox="1"/>
          <p:nvPr/>
        </p:nvSpPr>
        <p:spPr>
          <a:xfrm rot="16200000">
            <a:off x="222280" y="4659910"/>
            <a:ext cx="185993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mn-lt"/>
                <a:ea typeface="+mn-ea"/>
                <a:cs typeface="+mn-cs"/>
                <a:sym typeface="Calibri"/>
              </a:rPr>
              <a:t>Probability Density</a:t>
            </a: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8" name="TextBox 7"/>
          <p:cNvSpPr txBox="1"/>
          <p:nvPr/>
        </p:nvSpPr>
        <p:spPr>
          <a:xfrm>
            <a:off x="2033933" y="6166923"/>
            <a:ext cx="1349085"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mn-lt"/>
                <a:ea typeface="+mn-ea"/>
                <a:cs typeface="+mn-cs"/>
                <a:sym typeface="Calibri"/>
              </a:rPr>
              <a:t>Error percent</a:t>
            </a:r>
          </a:p>
        </p:txBody>
      </p:sp>
      <mc:AlternateContent xmlns:mc="http://schemas.openxmlformats.org/markup-compatibility/2006" xmlns:a14="http://schemas.microsoft.com/office/drawing/2010/main">
        <mc:Choice Requires="a14">
          <p:sp>
            <p:nvSpPr>
              <p:cNvPr id="9" name="Rectangle 8"/>
              <p:cNvSpPr/>
              <p:nvPr/>
            </p:nvSpPr>
            <p:spPr>
              <a:xfrm rot="16200000">
                <a:off x="3551740" y="4666452"/>
                <a:ext cx="2603028" cy="357662"/>
              </a:xfrm>
              <a:prstGeom prst="rect">
                <a:avLst/>
              </a:prstGeom>
            </p:spPr>
            <p:txBody>
              <a:bodyPr wrap="square">
                <a:spAutoFit/>
              </a:bodyPr>
              <a:lstStyle/>
              <a:p>
                <a:r>
                  <a:rPr lang="en-US" altLang="zh-CN" sz="1600" dirty="0" smtClean="0"/>
                  <a:t>Predicted </a:t>
                </a:r>
                <a14:m>
                  <m:oMath xmlns:m="http://schemas.openxmlformats.org/officeDocument/2006/math">
                    <m:sSub>
                      <m:sSubPr>
                        <m:ctrlPr>
                          <a:rPr lang="en-US" altLang="zh-CN" sz="1600" i="1" smtClean="0">
                            <a:latin typeface="Cambria Math" charset="0"/>
                          </a:rPr>
                        </m:ctrlPr>
                      </m:sSubPr>
                      <m:e>
                        <m:acc>
                          <m:accPr>
                            <m:chr m:val="̅"/>
                            <m:ctrlPr>
                              <a:rPr lang="en-US" altLang="zh-CN" sz="1600" i="1">
                                <a:latin typeface="Cambria Math" charset="0"/>
                              </a:rPr>
                            </m:ctrlPr>
                          </m:accPr>
                          <m:e>
                            <m:r>
                              <a:rPr lang="en-US" altLang="zh-CN" sz="1600" i="1">
                                <a:latin typeface="Cambria Math" charset="0"/>
                              </a:rPr>
                              <m:t>𝜙</m:t>
                            </m:r>
                          </m:e>
                        </m:acc>
                      </m:e>
                      <m:sub>
                        <m:r>
                          <a:rPr lang="en-US" altLang="zh-CN" sz="1600" i="1">
                            <a:latin typeface="Cambria Math" charset="0"/>
                          </a:rPr>
                          <m:t>𝑠</m:t>
                        </m:r>
                      </m:sub>
                    </m:sSub>
                    <m:sSub>
                      <m:sSubPr>
                        <m:ctrlPr>
                          <a:rPr lang="en-US" altLang="zh-CN" sz="1600" b="0" i="1" smtClean="0">
                            <a:latin typeface="Cambria Math" charset="0"/>
                          </a:rPr>
                        </m:ctrlPr>
                      </m:sSubPr>
                      <m:e>
                        <m:acc>
                          <m:accPr>
                            <m:chr m:val="̃"/>
                            <m:ctrlPr>
                              <a:rPr lang="en-US" altLang="zh-CN" sz="1600" b="1" i="1" smtClean="0">
                                <a:latin typeface="Cambria Math" charset="0"/>
                              </a:rPr>
                            </m:ctrlPr>
                          </m:accPr>
                          <m:e>
                            <m:r>
                              <a:rPr lang="en-US" altLang="zh-CN" sz="1600" b="0" i="1" smtClean="0">
                                <a:latin typeface="Cambria Math" charset="0"/>
                              </a:rPr>
                              <m:t>𝑣</m:t>
                            </m:r>
                          </m:e>
                        </m:acc>
                      </m:e>
                      <m:sub>
                        <m:r>
                          <a:rPr lang="en-US" altLang="zh-CN" sz="1600" b="0" i="1" smtClean="0">
                            <a:latin typeface="Cambria Math" charset="0"/>
                          </a:rPr>
                          <m:t>𝑑</m:t>
                        </m:r>
                        <m:r>
                          <a:rPr lang="en-US" altLang="zh-CN" sz="1600" b="0" i="1" smtClean="0">
                            <a:latin typeface="Cambria Math" charset="0"/>
                          </a:rPr>
                          <m:t>,</m:t>
                        </m:r>
                        <m:r>
                          <a:rPr lang="en-US" altLang="zh-CN" sz="1600" b="0" i="1" smtClean="0">
                            <a:latin typeface="Cambria Math" charset="0"/>
                          </a:rPr>
                          <m:t>𝑧</m:t>
                        </m:r>
                      </m:sub>
                    </m:sSub>
                    <m:r>
                      <a:rPr lang="en-US" altLang="zh-CN" sz="1600" b="0" i="1" smtClean="0">
                        <a:latin typeface="Cambria Math" charset="0"/>
                      </a:rPr>
                      <m:t>/</m:t>
                    </m:r>
                    <m:sSub>
                      <m:sSubPr>
                        <m:ctrlPr>
                          <a:rPr lang="en-US" altLang="zh-CN" sz="1600" i="1" smtClean="0">
                            <a:latin typeface="Cambria Math" charset="0"/>
                          </a:rPr>
                        </m:ctrlPr>
                      </m:sSubPr>
                      <m:e>
                        <m:r>
                          <a:rPr lang="en-US" altLang="zh-CN" sz="1600" b="0" i="1" smtClean="0">
                            <a:latin typeface="Cambria Math" charset="0"/>
                          </a:rPr>
                          <m:t>(</m:t>
                        </m:r>
                        <m:r>
                          <a:rPr lang="en-US" altLang="zh-CN" sz="1600" b="0" i="1" smtClean="0">
                            <a:latin typeface="Cambria Math" charset="0"/>
                          </a:rPr>
                          <m:t>𝜙</m:t>
                        </m:r>
                      </m:e>
                      <m:sub>
                        <m:r>
                          <a:rPr lang="en-US" altLang="zh-CN" sz="1600" b="0" i="1" smtClean="0">
                            <a:latin typeface="Cambria Math" charset="0"/>
                          </a:rPr>
                          <m:t>𝑚𝑎𝑥</m:t>
                        </m:r>
                      </m:sub>
                    </m:sSub>
                    <m:sSub>
                      <m:sSubPr>
                        <m:ctrlPr>
                          <a:rPr lang="en-US" altLang="zh-CN" sz="1600" b="0" i="1" smtClean="0">
                            <a:latin typeface="Cambria Math" charset="0"/>
                          </a:rPr>
                        </m:ctrlPr>
                      </m:sSubPr>
                      <m:e>
                        <m:r>
                          <a:rPr lang="en-US" altLang="zh-CN" sz="1600" b="0" i="1" smtClean="0">
                            <a:latin typeface="Cambria Math" charset="0"/>
                          </a:rPr>
                          <m:t>𝑢</m:t>
                        </m:r>
                      </m:e>
                      <m:sub>
                        <m:r>
                          <a:rPr lang="en-US" altLang="zh-CN" sz="1600" b="0" i="1" smtClean="0">
                            <a:latin typeface="Cambria Math" charset="0"/>
                          </a:rPr>
                          <m:t>𝑡</m:t>
                        </m:r>
                      </m:sub>
                    </m:sSub>
                    <m:r>
                      <a:rPr lang="en-US" altLang="zh-CN" sz="1600" b="0" i="1" smtClean="0">
                        <a:latin typeface="Cambria Math" charset="0"/>
                      </a:rPr>
                      <m:t>)</m:t>
                    </m:r>
                  </m:oMath>
                </a14:m>
                <a:endParaRPr lang="en-US" sz="1600" dirty="0"/>
              </a:p>
            </p:txBody>
          </p:sp>
        </mc:Choice>
        <mc:Fallback xmlns="">
          <p:sp>
            <p:nvSpPr>
              <p:cNvPr id="9" name="Rectangle 8"/>
              <p:cNvSpPr>
                <a:spLocks noRot="1" noChangeAspect="1" noMove="1" noResize="1" noEditPoints="1" noAdjustHandles="1" noChangeArrowheads="1" noChangeShapeType="1" noTextEdit="1"/>
              </p:cNvSpPr>
              <p:nvPr/>
            </p:nvSpPr>
            <p:spPr>
              <a:xfrm rot="16200000">
                <a:off x="3551740" y="4666452"/>
                <a:ext cx="2603028" cy="357662"/>
              </a:xfrm>
              <a:prstGeom prst="rect">
                <a:avLst/>
              </a:prstGeom>
              <a:blipFill rotWithShape="0">
                <a:blip r:embed="rId6"/>
                <a:stretch>
                  <a:fillRect l="-1724" r="-20690" b="-14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5507863" y="6166923"/>
                <a:ext cx="2603028" cy="357662"/>
              </a:xfrm>
              <a:prstGeom prst="rect">
                <a:avLst/>
              </a:prstGeom>
            </p:spPr>
            <p:txBody>
              <a:bodyPr wrap="square">
                <a:spAutoFit/>
              </a:bodyPr>
              <a:lstStyle/>
              <a:p>
                <a:r>
                  <a:rPr lang="en-US" altLang="zh-CN" sz="1600" dirty="0" smtClean="0"/>
                  <a:t>Real  </a:t>
                </a:r>
                <a14:m>
                  <m:oMath xmlns:m="http://schemas.openxmlformats.org/officeDocument/2006/math">
                    <m:sSub>
                      <m:sSubPr>
                        <m:ctrlPr>
                          <a:rPr lang="en-US" altLang="zh-CN" sz="1600" i="1" smtClean="0">
                            <a:latin typeface="Cambria Math" charset="0"/>
                          </a:rPr>
                        </m:ctrlPr>
                      </m:sSubPr>
                      <m:e>
                        <m:acc>
                          <m:accPr>
                            <m:chr m:val="̅"/>
                            <m:ctrlPr>
                              <a:rPr lang="en-US" altLang="zh-CN" sz="1600" i="1">
                                <a:latin typeface="Cambria Math" charset="0"/>
                              </a:rPr>
                            </m:ctrlPr>
                          </m:accPr>
                          <m:e>
                            <m:r>
                              <a:rPr lang="en-US" altLang="zh-CN" sz="1600" i="1">
                                <a:latin typeface="Cambria Math" charset="0"/>
                              </a:rPr>
                              <m:t>𝜙</m:t>
                            </m:r>
                          </m:e>
                        </m:acc>
                      </m:e>
                      <m:sub>
                        <m:r>
                          <a:rPr lang="en-US" altLang="zh-CN" sz="1600" i="1">
                            <a:latin typeface="Cambria Math" charset="0"/>
                          </a:rPr>
                          <m:t>𝑠</m:t>
                        </m:r>
                      </m:sub>
                    </m:sSub>
                    <m:sSub>
                      <m:sSubPr>
                        <m:ctrlPr>
                          <a:rPr lang="en-US" altLang="zh-CN" sz="1600" b="0" i="1" smtClean="0">
                            <a:latin typeface="Cambria Math" charset="0"/>
                          </a:rPr>
                        </m:ctrlPr>
                      </m:sSubPr>
                      <m:e>
                        <m:acc>
                          <m:accPr>
                            <m:chr m:val="̃"/>
                            <m:ctrlPr>
                              <a:rPr lang="en-US" altLang="zh-CN" sz="1600" b="1" i="1" smtClean="0">
                                <a:latin typeface="Cambria Math" charset="0"/>
                              </a:rPr>
                            </m:ctrlPr>
                          </m:accPr>
                          <m:e>
                            <m:r>
                              <a:rPr lang="en-US" altLang="zh-CN" sz="1600" b="0" i="1" smtClean="0">
                                <a:latin typeface="Cambria Math" charset="0"/>
                              </a:rPr>
                              <m:t>𝑣</m:t>
                            </m:r>
                          </m:e>
                        </m:acc>
                      </m:e>
                      <m:sub>
                        <m:r>
                          <a:rPr lang="en-US" altLang="zh-CN" sz="1600" b="0" i="1" smtClean="0">
                            <a:latin typeface="Cambria Math" charset="0"/>
                          </a:rPr>
                          <m:t>𝑑</m:t>
                        </m:r>
                        <m:r>
                          <a:rPr lang="en-US" altLang="zh-CN" sz="1600" b="0" i="1" smtClean="0">
                            <a:latin typeface="Cambria Math" charset="0"/>
                          </a:rPr>
                          <m:t>,</m:t>
                        </m:r>
                        <m:r>
                          <a:rPr lang="en-US" altLang="zh-CN" sz="1600" b="0" i="1" smtClean="0">
                            <a:latin typeface="Cambria Math" charset="0"/>
                          </a:rPr>
                          <m:t>𝑧</m:t>
                        </m:r>
                      </m:sub>
                    </m:sSub>
                    <m:r>
                      <a:rPr lang="en-US" altLang="zh-CN" sz="1600" b="0" i="1" smtClean="0">
                        <a:latin typeface="Cambria Math" charset="0"/>
                      </a:rPr>
                      <m:t>/</m:t>
                    </m:r>
                    <m:sSub>
                      <m:sSubPr>
                        <m:ctrlPr>
                          <a:rPr lang="en-US" altLang="zh-CN" sz="1600" i="1" smtClean="0">
                            <a:latin typeface="Cambria Math" charset="0"/>
                          </a:rPr>
                        </m:ctrlPr>
                      </m:sSubPr>
                      <m:e>
                        <m:r>
                          <a:rPr lang="en-US" altLang="zh-CN" sz="1600" b="0" i="1" smtClean="0">
                            <a:latin typeface="Cambria Math" charset="0"/>
                          </a:rPr>
                          <m:t>(</m:t>
                        </m:r>
                        <m:r>
                          <a:rPr lang="en-US" altLang="zh-CN" sz="1600" b="0" i="1" smtClean="0">
                            <a:latin typeface="Cambria Math" charset="0"/>
                          </a:rPr>
                          <m:t>𝜙</m:t>
                        </m:r>
                      </m:e>
                      <m:sub>
                        <m:r>
                          <a:rPr lang="en-US" altLang="zh-CN" sz="1600" b="0" i="1" smtClean="0">
                            <a:latin typeface="Cambria Math" charset="0"/>
                          </a:rPr>
                          <m:t>𝑚𝑎𝑥</m:t>
                        </m:r>
                      </m:sub>
                    </m:sSub>
                    <m:sSub>
                      <m:sSubPr>
                        <m:ctrlPr>
                          <a:rPr lang="en-US" altLang="zh-CN" sz="1600" b="0" i="1" smtClean="0">
                            <a:latin typeface="Cambria Math" charset="0"/>
                          </a:rPr>
                        </m:ctrlPr>
                      </m:sSubPr>
                      <m:e>
                        <m:r>
                          <a:rPr lang="en-US" altLang="zh-CN" sz="1600" b="0" i="1" smtClean="0">
                            <a:latin typeface="Cambria Math" charset="0"/>
                          </a:rPr>
                          <m:t>𝑢</m:t>
                        </m:r>
                      </m:e>
                      <m:sub>
                        <m:r>
                          <a:rPr lang="en-US" altLang="zh-CN" sz="1600" b="0" i="1" smtClean="0">
                            <a:latin typeface="Cambria Math" charset="0"/>
                          </a:rPr>
                          <m:t>𝑡</m:t>
                        </m:r>
                      </m:sub>
                    </m:sSub>
                    <m:r>
                      <a:rPr lang="en-US" altLang="zh-CN" sz="1600" b="0" i="1" smtClean="0">
                        <a:latin typeface="Cambria Math" charset="0"/>
                      </a:rPr>
                      <m:t>)</m:t>
                    </m:r>
                  </m:oMath>
                </a14:m>
                <a:endParaRPr lang="en-US" sz="1600" dirty="0"/>
              </a:p>
            </p:txBody>
          </p:sp>
        </mc:Choice>
        <mc:Fallback xmlns="">
          <p:sp>
            <p:nvSpPr>
              <p:cNvPr id="10" name="Rectangle 9"/>
              <p:cNvSpPr>
                <a:spLocks noRot="1" noChangeAspect="1" noMove="1" noResize="1" noEditPoints="1" noAdjustHandles="1" noChangeArrowheads="1" noChangeShapeType="1" noTextEdit="1"/>
              </p:cNvSpPr>
              <p:nvPr/>
            </p:nvSpPr>
            <p:spPr>
              <a:xfrm>
                <a:off x="5507863" y="6166923"/>
                <a:ext cx="2603028" cy="357662"/>
              </a:xfrm>
              <a:prstGeom prst="rect">
                <a:avLst/>
              </a:prstGeom>
              <a:blipFill rotWithShape="0">
                <a:blip r:embed="rId7"/>
                <a:stretch>
                  <a:fillRect l="-1405" t="-1724" b="-20690"/>
                </a:stretch>
              </a:blipFill>
            </p:spPr>
            <p:txBody>
              <a:bodyPr/>
              <a:lstStyle/>
              <a:p>
                <a:r>
                  <a:rPr lang="en-US">
                    <a:noFill/>
                  </a:rPr>
                  <a:t> </a:t>
                </a:r>
              </a:p>
            </p:txBody>
          </p:sp>
        </mc:Fallback>
      </mc:AlternateContent>
      <p:sp>
        <p:nvSpPr>
          <p:cNvPr id="11" name="Rectangle 10"/>
          <p:cNvSpPr/>
          <p:nvPr/>
        </p:nvSpPr>
        <p:spPr>
          <a:xfrm>
            <a:off x="676069" y="6512204"/>
            <a:ext cx="7996707" cy="292388"/>
          </a:xfrm>
          <a:prstGeom prst="rect">
            <a:avLst/>
          </a:prstGeom>
        </p:spPr>
        <p:txBody>
          <a:bodyPr wrap="square">
            <a:spAutoFit/>
          </a:bodyPr>
          <a:lstStyle/>
          <a:p>
            <a:pPr hangingPunct="0"/>
            <a:r>
              <a:rPr lang="en-US" sz="1300" dirty="0"/>
              <a:t>6. </a:t>
            </a:r>
            <a:r>
              <a:rPr lang="en-US" sz="1300" dirty="0" err="1"/>
              <a:t>Ozel</a:t>
            </a:r>
            <a:r>
              <a:rPr lang="en-US" sz="1300" dirty="0"/>
              <a:t>, A.,</a:t>
            </a:r>
            <a:r>
              <a:rPr lang="en-US" sz="1300" dirty="0" err="1"/>
              <a:t>Fede</a:t>
            </a:r>
            <a:r>
              <a:rPr lang="en-US" sz="1300" dirty="0"/>
              <a:t>, P.,  </a:t>
            </a:r>
            <a:r>
              <a:rPr lang="en-US" sz="1300" dirty="0" err="1"/>
              <a:t>Simonin</a:t>
            </a:r>
            <a:r>
              <a:rPr lang="en-US" sz="1300" dirty="0"/>
              <a:t>, O., (2013) Int. J </a:t>
            </a:r>
            <a:r>
              <a:rPr lang="en-US" sz="1300" dirty="0" err="1"/>
              <a:t>Multiph</a:t>
            </a:r>
            <a:r>
              <a:rPr lang="en-US" sz="1300" dirty="0"/>
              <a:t>. Flow, 55:43-63 0301 -93222.</a:t>
            </a:r>
          </a:p>
        </p:txBody>
      </p:sp>
      <mc:AlternateContent xmlns:mc="http://schemas.openxmlformats.org/markup-compatibility/2006" xmlns:a14="http://schemas.microsoft.com/office/drawing/2010/main">
        <mc:Choice Requires="a14">
          <p:sp>
            <p:nvSpPr>
              <p:cNvPr id="13" name="TextBox 12"/>
              <p:cNvSpPr txBox="1"/>
              <p:nvPr/>
            </p:nvSpPr>
            <p:spPr>
              <a:xfrm>
                <a:off x="638037" y="3286986"/>
                <a:ext cx="5489962" cy="3919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285750" indent="-285750" hangingPunct="0">
                  <a:buFont typeface="Wingdings" charset="2"/>
                  <a:buChar char="Ø"/>
                </a:pPr>
                <a14:m>
                  <m:oMath xmlns:m="http://schemas.openxmlformats.org/officeDocument/2006/math">
                    <m:r>
                      <a:rPr lang="en-US" altLang="zh-CN" smtClean="0">
                        <a:solidFill>
                          <a:srgbClr val="FF0000"/>
                        </a:solidFill>
                        <a:latin typeface="Cambria Math" charset="0"/>
                      </a:rPr>
                      <m:t>𝛻</m:t>
                    </m:r>
                    <m:sSub>
                      <m:sSubPr>
                        <m:ctrlPr>
                          <a:rPr lang="en-US" altLang="zh-CN" i="1">
                            <a:solidFill>
                              <a:srgbClr val="FF0000"/>
                            </a:solidFill>
                            <a:latin typeface="Cambria Math" charset="0"/>
                          </a:rPr>
                        </m:ctrlPr>
                      </m:sSubPr>
                      <m:e>
                        <m:r>
                          <a:rPr lang="en-US" altLang="zh-CN" i="1">
                            <a:solidFill>
                              <a:srgbClr val="FF0000"/>
                            </a:solidFill>
                            <a:latin typeface="Cambria Math" charset="0"/>
                          </a:rPr>
                          <m:t>𝑃</m:t>
                        </m:r>
                      </m:e>
                      <m:sub>
                        <m:r>
                          <a:rPr lang="en-US" altLang="zh-CN" i="1">
                            <a:solidFill>
                              <a:srgbClr val="FF0000"/>
                            </a:solidFill>
                            <a:latin typeface="Cambria Math" charset="0"/>
                          </a:rPr>
                          <m:t>𝑔</m:t>
                        </m:r>
                      </m:sub>
                    </m:sSub>
                  </m:oMath>
                </a14:m>
                <a:r>
                  <a:rPr kumimoji="0" lang="en-US" sz="1800" b="0" i="0" u="none" strike="noStrike" cap="none" spc="0" normalizeH="0" baseline="0" dirty="0" smtClean="0">
                    <a:ln>
                      <a:noFill/>
                    </a:ln>
                    <a:solidFill>
                      <a:srgbClr val="FF0000"/>
                    </a:solidFill>
                    <a:effectLst/>
                    <a:uFillTx/>
                    <a:latin typeface="+mn-lt"/>
                    <a:ea typeface="+mn-ea"/>
                    <a:cs typeface="+mn-cs"/>
                    <a:sym typeface="Calibri"/>
                  </a:rPr>
                  <a:t> is an important marker for predicting drift velocity</a:t>
                </a:r>
                <a:endParaRPr kumimoji="0" lang="en-US" sz="1800" b="0" i="0" u="none" strike="noStrike" cap="none" spc="0" normalizeH="0" baseline="0" dirty="0">
                  <a:ln>
                    <a:noFill/>
                  </a:ln>
                  <a:solidFill>
                    <a:srgbClr val="FF0000"/>
                  </a:solidFill>
                  <a:effectLst/>
                  <a:uFillTx/>
                  <a:latin typeface="+mn-lt"/>
                  <a:ea typeface="+mn-ea"/>
                  <a:cs typeface="+mn-cs"/>
                  <a:sym typeface="Calibri"/>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638037" y="3286986"/>
                <a:ext cx="5489962" cy="391900"/>
              </a:xfrm>
              <a:prstGeom prst="rect">
                <a:avLst/>
              </a:prstGeom>
              <a:blipFill rotWithShape="0">
                <a:blip r:embed="rId8"/>
                <a:stretch>
                  <a:fillRect l="-1556" t="-6250" r="-1111" b="-20313"/>
                </a:stretch>
              </a:blipFill>
              <a:ln w="12700" cap="flat">
                <a:noFill/>
                <a:miter lim="400000"/>
              </a:ln>
              <a:effectLst/>
            </p:spPr>
            <p:txBody>
              <a:bodyPr/>
              <a:lstStyle/>
              <a:p>
                <a:r>
                  <a:rPr lang="en-US">
                    <a:noFill/>
                  </a:rPr>
                  <a:t> </a:t>
                </a:r>
              </a:p>
            </p:txBody>
          </p:sp>
        </mc:Fallback>
      </mc:AlternateContent>
    </p:spTree>
    <p:extLst>
      <p:ext uri="{BB962C8B-B14F-4D97-AF65-F5344CB8AC3E}">
        <p14:creationId xmlns:p14="http://schemas.microsoft.com/office/powerpoint/2010/main" val="1994497973"/>
      </p:ext>
    </p:extLst>
  </p:cSld>
  <p:clrMapOvr>
    <a:masterClrMapping/>
  </p:clrMapOvr>
  <p:transition spd="med" advTm="91086"/>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p:cNvSpPr txBox="1"/>
              <p:nvPr/>
            </p:nvSpPr>
            <p:spPr>
              <a:xfrm>
                <a:off x="847347" y="1878256"/>
                <a:ext cx="8147897" cy="23764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indent="-285750" hangingPunct="0">
                  <a:lnSpc>
                    <a:spcPct val="150000"/>
                  </a:lnSpc>
                  <a:buFont typeface="Arial" charset="0"/>
                  <a:buChar char="•"/>
                </a:pPr>
                <a:r>
                  <a:rPr lang="en-US" sz="2100" dirty="0" smtClean="0">
                    <a:solidFill>
                      <a:schemeClr val="tx1">
                        <a:lumMod val="95000"/>
                        <a:lumOff val="5000"/>
                      </a:schemeClr>
                    </a:solidFill>
                  </a:rPr>
                  <a:t>Grid </a:t>
                </a:r>
                <a:r>
                  <a:rPr lang="en-US" sz="2100" dirty="0">
                    <a:solidFill>
                      <a:schemeClr val="tx1">
                        <a:lumMod val="95000"/>
                        <a:lumOff val="5000"/>
                      </a:schemeClr>
                    </a:solidFill>
                  </a:rPr>
                  <a:t>size is 9X of the </a:t>
                </a:r>
                <a:r>
                  <a:rPr lang="en-US" sz="2100" dirty="0" smtClean="0">
                    <a:solidFill>
                      <a:schemeClr val="tx1">
                        <a:lumMod val="95000"/>
                        <a:lumOff val="5000"/>
                      </a:schemeClr>
                    </a:solidFill>
                  </a:rPr>
                  <a:t>fine-grid </a:t>
                </a:r>
                <a:r>
                  <a:rPr lang="en-US" sz="2100" dirty="0">
                    <a:solidFill>
                      <a:schemeClr val="tx1">
                        <a:lumMod val="95000"/>
                        <a:lumOff val="5000"/>
                      </a:schemeClr>
                    </a:solidFill>
                  </a:rPr>
                  <a:t>simulation </a:t>
                </a:r>
                <a:r>
                  <a:rPr lang="en-US" sz="2100" dirty="0" smtClean="0">
                    <a:solidFill>
                      <a:schemeClr val="tx1">
                        <a:lumMod val="95000"/>
                        <a:lumOff val="5000"/>
                      </a:schemeClr>
                    </a:solidFill>
                  </a:rPr>
                  <a:t>:</a:t>
                </a:r>
              </a:p>
              <a:p>
                <a:pPr lvl="1" hangingPunct="0">
                  <a:lnSpc>
                    <a:spcPct val="150000"/>
                  </a:lnSpc>
                </a:pPr>
                <a:r>
                  <a:rPr lang="en-US" sz="2100" dirty="0">
                    <a:solidFill>
                      <a:schemeClr val="tx1">
                        <a:lumMod val="95000"/>
                        <a:lumOff val="5000"/>
                      </a:schemeClr>
                    </a:solidFill>
                  </a:rPr>
                  <a:t>	</a:t>
                </a:r>
                <a:r>
                  <a:rPr lang="en-US" sz="2100" dirty="0" smtClean="0">
                    <a:solidFill>
                      <a:schemeClr val="tx1">
                        <a:lumMod val="95000"/>
                        <a:lumOff val="5000"/>
                      </a:schemeClr>
                    </a:solidFill>
                  </a:rPr>
                  <a:t> </a:t>
                </a:r>
                <a:r>
                  <a:rPr lang="en-US" sz="2100" dirty="0"/>
                  <a:t>Grid size (</a:t>
                </a:r>
                <a14:m>
                  <m:oMath xmlns:m="http://schemas.openxmlformats.org/officeDocument/2006/math">
                    <m:sSub>
                      <m:sSubPr>
                        <m:ctrlPr>
                          <a:rPr lang="en-US" sz="2100" i="1">
                            <a:latin typeface="Cambria Math" charset="0"/>
                          </a:rPr>
                        </m:ctrlPr>
                      </m:sSubPr>
                      <m:e>
                        <m:r>
                          <a:rPr lang="en-US" sz="2100" i="1">
                            <a:latin typeface="Cambria Math" charset="0"/>
                          </a:rPr>
                          <m:t>𝑑</m:t>
                        </m:r>
                      </m:e>
                      <m:sub>
                        <m:r>
                          <a:rPr lang="en-US" sz="2100" i="1">
                            <a:latin typeface="Cambria Math" charset="0"/>
                          </a:rPr>
                          <m:t>𝑝</m:t>
                        </m:r>
                      </m:sub>
                    </m:sSub>
                    <m:r>
                      <a:rPr lang="en-US" sz="2100" dirty="0">
                        <a:latin typeface="Cambria Math" charset="0"/>
                      </a:rPr>
                      <m:t>×</m:t>
                    </m:r>
                    <m:sSub>
                      <m:sSubPr>
                        <m:ctrlPr>
                          <a:rPr lang="en-US" sz="2100" i="1">
                            <a:latin typeface="Cambria Math" charset="0"/>
                          </a:rPr>
                        </m:ctrlPr>
                      </m:sSubPr>
                      <m:e>
                        <m:r>
                          <a:rPr lang="en-US" sz="2100" i="1">
                            <a:latin typeface="Cambria Math" charset="0"/>
                          </a:rPr>
                          <m:t>𝑑</m:t>
                        </m:r>
                      </m:e>
                      <m:sub>
                        <m:r>
                          <a:rPr lang="en-US" sz="2100" i="1">
                            <a:latin typeface="Cambria Math" charset="0"/>
                          </a:rPr>
                          <m:t>𝑝</m:t>
                        </m:r>
                      </m:sub>
                    </m:sSub>
                    <m:r>
                      <a:rPr lang="en-US" sz="2100" i="1">
                        <a:latin typeface="Cambria Math" charset="0"/>
                        <a:ea typeface="Cambria Math" charset="0"/>
                        <a:cs typeface="Cambria Math" charset="0"/>
                      </a:rPr>
                      <m:t>×</m:t>
                    </m:r>
                    <m:sSub>
                      <m:sSubPr>
                        <m:ctrlPr>
                          <a:rPr lang="en-US" sz="2100" i="1">
                            <a:latin typeface="Cambria Math" charset="0"/>
                          </a:rPr>
                        </m:ctrlPr>
                      </m:sSubPr>
                      <m:e>
                        <m:r>
                          <a:rPr lang="en-US" sz="2100" i="1">
                            <a:latin typeface="Cambria Math" charset="0"/>
                          </a:rPr>
                          <m:t>𝑑</m:t>
                        </m:r>
                      </m:e>
                      <m:sub>
                        <m:r>
                          <a:rPr lang="en-US" sz="2100" i="1">
                            <a:latin typeface="Cambria Math" charset="0"/>
                          </a:rPr>
                          <m:t>𝑝</m:t>
                        </m:r>
                      </m:sub>
                    </m:sSub>
                  </m:oMath>
                </a14:m>
                <a:r>
                  <a:rPr lang="en-US" sz="2100" dirty="0"/>
                  <a:t>)  = 27 x 27 x 27 </a:t>
                </a:r>
              </a:p>
              <a:p>
                <a:pPr marL="285750" indent="-285750" hangingPunct="0">
                  <a:lnSpc>
                    <a:spcPct val="150000"/>
                  </a:lnSpc>
                  <a:buFont typeface="Arial" charset="0"/>
                  <a:buChar char="•"/>
                </a:pPr>
                <a:r>
                  <a:rPr lang="en-US" sz="2100" dirty="0" smtClean="0">
                    <a:solidFill>
                      <a:schemeClr val="tx1">
                        <a:lumMod val="95000"/>
                        <a:lumOff val="5000"/>
                      </a:schemeClr>
                    </a:solidFill>
                  </a:rPr>
                  <a:t>Same </a:t>
                </a:r>
                <a:r>
                  <a:rPr lang="en-US" sz="2100" dirty="0">
                    <a:solidFill>
                      <a:schemeClr val="tx1">
                        <a:lumMod val="95000"/>
                        <a:lumOff val="5000"/>
                      </a:schemeClr>
                    </a:solidFill>
                  </a:rPr>
                  <a:t>flow </a:t>
                </a:r>
                <a:r>
                  <a:rPr lang="en-US" sz="2100" dirty="0" smtClean="0">
                    <a:solidFill>
                      <a:schemeClr val="tx1">
                        <a:lumMod val="95000"/>
                        <a:lumOff val="5000"/>
                      </a:schemeClr>
                    </a:solidFill>
                  </a:rPr>
                  <a:t>configuration</a:t>
                </a:r>
              </a:p>
              <a:p>
                <a:pPr marL="285750" indent="-285750" hangingPunct="0">
                  <a:lnSpc>
                    <a:spcPct val="150000"/>
                  </a:lnSpc>
                  <a:buFont typeface="Arial" charset="0"/>
                  <a:buChar char="•"/>
                </a:pPr>
                <a:r>
                  <a:rPr lang="en-US" sz="2100" dirty="0">
                    <a:solidFill>
                      <a:srgbClr val="000000"/>
                    </a:solidFill>
                    <a:sym typeface="Calibri"/>
                  </a:rPr>
                  <a:t>Coarse drag coefficient corrected by drift velocity </a:t>
                </a:r>
                <a14:m>
                  <m:oMath xmlns:m="http://schemas.openxmlformats.org/officeDocument/2006/math">
                    <m:sSub>
                      <m:sSubPr>
                        <m:ctrlPr>
                          <a:rPr lang="en-US" sz="2100" i="1">
                            <a:latin typeface="Cambria Math" charset="0"/>
                          </a:rPr>
                        </m:ctrlPr>
                      </m:sSubPr>
                      <m:e>
                        <m:r>
                          <a:rPr lang="en-US" sz="2100" i="1">
                            <a:latin typeface="Cambria Math" charset="0"/>
                          </a:rPr>
                          <m:t>𝑣</m:t>
                        </m:r>
                      </m:e>
                      <m:sub>
                        <m:r>
                          <a:rPr lang="en-US" sz="2100" i="1">
                            <a:latin typeface="Cambria Math" charset="0"/>
                          </a:rPr>
                          <m:t>𝑑</m:t>
                        </m:r>
                        <m:r>
                          <a:rPr lang="en-US" sz="2100" i="1">
                            <a:latin typeface="Cambria Math" charset="0"/>
                          </a:rPr>
                          <m:t>,</m:t>
                        </m:r>
                        <m:r>
                          <a:rPr lang="en-US" sz="2100" i="1">
                            <a:latin typeface="Cambria Math" charset="0"/>
                          </a:rPr>
                          <m:t>𝑧</m:t>
                        </m:r>
                      </m:sub>
                    </m:sSub>
                  </m:oMath>
                </a14:m>
                <a:endParaRPr lang="en-US" sz="2100" dirty="0">
                  <a:solidFill>
                    <a:schemeClr val="tx1">
                      <a:lumMod val="95000"/>
                      <a:lumOff val="5000"/>
                    </a:schemeClr>
                  </a:solidFill>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dirty="0">
                  <a:ln>
                    <a:noFill/>
                  </a:ln>
                  <a:solidFill>
                    <a:srgbClr val="000000"/>
                  </a:solidFill>
                  <a:effectLst/>
                  <a:uFillTx/>
                  <a:sym typeface="Calibri"/>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847347" y="1878256"/>
                <a:ext cx="8147897" cy="2376418"/>
              </a:xfrm>
              <a:prstGeom prst="rect">
                <a:avLst/>
              </a:prstGeom>
              <a:blipFill rotWithShape="0">
                <a:blip r:embed="rId5"/>
                <a:stretch>
                  <a:fillRect l="-1272"/>
                </a:stretch>
              </a:blipFill>
              <a:ln w="12700" cap="flat">
                <a:noFill/>
                <a:miter lim="400000"/>
              </a:ln>
              <a:effectLst/>
            </p:spPr>
            <p:txBody>
              <a:bodyPr/>
              <a:lstStyle/>
              <a:p>
                <a:r>
                  <a:rPr lang="en-US">
                    <a:noFill/>
                  </a:rPr>
                  <a:t> </a:t>
                </a:r>
              </a:p>
            </p:txBody>
          </p:sp>
        </mc:Fallback>
      </mc:AlternateContent>
      <p:sp>
        <p:nvSpPr>
          <p:cNvPr id="2" name="Slide Number Placeholder 1"/>
          <p:cNvSpPr>
            <a:spLocks noGrp="1"/>
          </p:cNvSpPr>
          <p:nvPr>
            <p:ph type="sldNum" sz="quarter" idx="2"/>
          </p:nvPr>
        </p:nvSpPr>
        <p:spPr/>
        <p:txBody>
          <a:bodyPr/>
          <a:lstStyle/>
          <a:p>
            <a:fld id="{C713A3F5-63FC-9E4D-8C18-75203108277E}" type="slidenum">
              <a:rPr lang="en-US" smtClean="0"/>
              <a:t>15</a:t>
            </a:fld>
            <a:endParaRPr lang="en-US"/>
          </a:p>
        </p:txBody>
      </p:sp>
      <p:sp>
        <p:nvSpPr>
          <p:cNvPr id="3" name="Text Placeholder 2"/>
          <p:cNvSpPr>
            <a:spLocks noGrp="1"/>
          </p:cNvSpPr>
          <p:nvPr>
            <p:ph type="body" idx="1"/>
          </p:nvPr>
        </p:nvSpPr>
        <p:spPr>
          <a:xfrm>
            <a:off x="310413" y="1378421"/>
            <a:ext cx="8752563" cy="494557"/>
          </a:xfrm>
        </p:spPr>
        <p:txBody>
          <a:bodyPr>
            <a:noAutofit/>
          </a:bodyPr>
          <a:lstStyle/>
          <a:p>
            <a:pPr marL="0" indent="0">
              <a:buNone/>
            </a:pPr>
            <a:r>
              <a:rPr lang="en-US" sz="2200" b="1" dirty="0" smtClean="0">
                <a:solidFill>
                  <a:schemeClr val="tx1">
                    <a:lumMod val="95000"/>
                    <a:lumOff val="5000"/>
                  </a:schemeClr>
                </a:solidFill>
              </a:rPr>
              <a:t>Model validated by coarse Euler-Euler simulation</a:t>
            </a:r>
          </a:p>
          <a:p>
            <a:pPr marL="0" indent="0" hangingPunct="0">
              <a:lnSpc>
                <a:spcPct val="150000"/>
              </a:lnSpc>
              <a:buNone/>
            </a:pPr>
            <a:endParaRPr lang="en-US" sz="2200" dirty="0" smtClean="0">
              <a:solidFill>
                <a:schemeClr val="tx1">
                  <a:lumMod val="95000"/>
                  <a:lumOff val="5000"/>
                </a:schemeClr>
              </a:solidFill>
            </a:endParaRPr>
          </a:p>
        </p:txBody>
      </p:sp>
      <p:sp>
        <p:nvSpPr>
          <p:cNvPr id="4" name="Title 3"/>
          <p:cNvSpPr>
            <a:spLocks noGrp="1"/>
          </p:cNvSpPr>
          <p:nvPr>
            <p:ph type="title"/>
          </p:nvPr>
        </p:nvSpPr>
        <p:spPr/>
        <p:txBody>
          <a:bodyPr/>
          <a:lstStyle/>
          <a:p>
            <a:r>
              <a:rPr lang="en-US" dirty="0" smtClean="0">
                <a:solidFill>
                  <a:srgbClr val="0432FF"/>
                </a:solidFill>
              </a:rPr>
              <a:t>A p</a:t>
            </a:r>
            <a:r>
              <a:rPr lang="en-US" dirty="0" smtClean="0">
                <a:solidFill>
                  <a:srgbClr val="0432FF"/>
                </a:solidFill>
              </a:rPr>
              <a:t>osteriori </a:t>
            </a:r>
            <a:r>
              <a:rPr lang="en-US" dirty="0" smtClean="0">
                <a:solidFill>
                  <a:srgbClr val="0432FF"/>
                </a:solidFill>
              </a:rPr>
              <a:t>Test: Coarse-grid Simulation</a:t>
            </a:r>
            <a:endParaRPr lang="en-US" dirty="0"/>
          </a:p>
        </p:txBody>
      </p:sp>
      <p:grpSp>
        <p:nvGrpSpPr>
          <p:cNvPr id="32" name="Group 31"/>
          <p:cNvGrpSpPr/>
          <p:nvPr/>
        </p:nvGrpSpPr>
        <p:grpSpPr>
          <a:xfrm>
            <a:off x="1673654" y="5705259"/>
            <a:ext cx="7172833" cy="598010"/>
            <a:chOff x="1863404" y="4705023"/>
            <a:chExt cx="7172833" cy="598010"/>
          </a:xfrm>
        </p:grpSpPr>
        <mc:AlternateContent xmlns:mc="http://schemas.openxmlformats.org/markup-compatibility/2006" xmlns:a14="http://schemas.microsoft.com/office/drawing/2010/main">
          <mc:Choice Requires="a14">
            <p:sp>
              <p:nvSpPr>
                <p:cNvPr id="27" name="TextBox 26"/>
                <p:cNvSpPr txBox="1"/>
                <p:nvPr/>
              </p:nvSpPr>
              <p:spPr>
                <a:xfrm>
                  <a:off x="1863404" y="4744484"/>
                  <a:ext cx="7172833" cy="558549"/>
                </a:xfrm>
                <a:prstGeom prst="rect">
                  <a:avLst/>
                </a:prstGeom>
                <a:noFill/>
                <a:ln w="34925" cap="flat">
                  <a:solidFill>
                    <a:srgbClr val="0096FF"/>
                  </a:solidFill>
                  <a:prstDash val="sys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hangingPunct="0"/>
                  <a14:m>
                    <m:oMath xmlns:m="http://schemas.openxmlformats.org/officeDocument/2006/math">
                      <m:sSub>
                        <m:sSubPr>
                          <m:ctrlPr>
                            <a:rPr lang="en-US" sz="1600" i="1" smtClean="0">
                              <a:solidFill>
                                <a:schemeClr val="tx1"/>
                              </a:solidFill>
                              <a:latin typeface="Cambria Math" charset="0"/>
                              <a:ea typeface="Cambria Math" charset="0"/>
                              <a:cs typeface="Cambria Math" charset="0"/>
                            </a:rPr>
                          </m:ctrlPr>
                        </m:sSubPr>
                        <m:e>
                          <m:acc>
                            <m:accPr>
                              <m:chr m:val="̅"/>
                              <m:ctrlPr>
                                <a:rPr lang="en-US" sz="1600" i="1">
                                  <a:solidFill>
                                    <a:schemeClr val="tx1"/>
                                  </a:solidFill>
                                  <a:latin typeface="Cambria Math" charset="0"/>
                                  <a:ea typeface="Cambria Math" charset="0"/>
                                  <a:cs typeface="Cambria Math" charset="0"/>
                                </a:rPr>
                              </m:ctrlPr>
                            </m:accPr>
                            <m:e>
                              <m:r>
                                <a:rPr lang="en-US" sz="1600" b="1" i="1">
                                  <a:solidFill>
                                    <a:schemeClr val="tx1"/>
                                  </a:solidFill>
                                  <a:latin typeface="Cambria Math" charset="0"/>
                                  <a:ea typeface="Cambria Math" charset="0"/>
                                  <a:cs typeface="Cambria Math" charset="0"/>
                                </a:rPr>
                                <m:t>𝑭</m:t>
                              </m:r>
                            </m:e>
                          </m:acc>
                        </m:e>
                        <m:sub>
                          <m:r>
                            <a:rPr lang="en-US" sz="1600" i="1">
                              <a:solidFill>
                                <a:schemeClr val="tx1"/>
                              </a:solidFill>
                              <a:latin typeface="Cambria Math" charset="0"/>
                              <a:ea typeface="Cambria Math" charset="0"/>
                              <a:cs typeface="Cambria Math" charset="0"/>
                            </a:rPr>
                            <m:t>𝑑</m:t>
                          </m:r>
                        </m:sub>
                      </m:sSub>
                      <m:r>
                        <a:rPr lang="en-US" sz="1600" i="1">
                          <a:solidFill>
                            <a:schemeClr val="tx1"/>
                          </a:solidFill>
                          <a:latin typeface="Cambria Math" charset="0"/>
                          <a:ea typeface="Cambria Math" charset="0"/>
                          <a:cs typeface="Cambria Math" charset="0"/>
                        </a:rPr>
                        <m:t>≈</m:t>
                      </m:r>
                      <m:r>
                        <a:rPr lang="en-US" sz="1600" b="0" i="1" smtClean="0">
                          <a:solidFill>
                            <a:schemeClr val="tx1"/>
                          </a:solidFill>
                          <a:latin typeface="Cambria Math" charset="0"/>
                          <a:ea typeface="Cambria Math" charset="0"/>
                          <a:cs typeface="Cambria Math" charset="0"/>
                        </a:rPr>
                        <m:t>(</m:t>
                      </m:r>
                      <m:r>
                        <a:rPr lang="en-US" sz="1600" b="0" i="1" smtClean="0">
                          <a:solidFill>
                            <a:srgbClr val="9437FF"/>
                          </a:solidFill>
                          <a:latin typeface="Cambria Math" charset="0"/>
                        </a:rPr>
                        <m:t>1+</m:t>
                      </m:r>
                      <m:f>
                        <m:fPr>
                          <m:ctrlPr>
                            <a:rPr lang="mr-IN" sz="1600" b="0" i="1" smtClean="0">
                              <a:solidFill>
                                <a:srgbClr val="9437FF"/>
                              </a:solidFill>
                              <a:latin typeface="Cambria Math" charset="0"/>
                            </a:rPr>
                          </m:ctrlPr>
                        </m:fPr>
                        <m:num>
                          <m:sSub>
                            <m:sSubPr>
                              <m:ctrlPr>
                                <a:rPr lang="en-US" sz="1600" b="0" i="1" smtClean="0">
                                  <a:solidFill>
                                    <a:srgbClr val="9437FF"/>
                                  </a:solidFill>
                                  <a:latin typeface="Cambria Math" charset="0"/>
                                </a:rPr>
                              </m:ctrlPr>
                            </m:sSubPr>
                            <m:e>
                              <m:acc>
                                <m:accPr>
                                  <m:chr m:val="̃"/>
                                  <m:ctrlPr>
                                    <a:rPr lang="en-US" sz="1600" b="0" i="1" smtClean="0">
                                      <a:solidFill>
                                        <a:srgbClr val="9437FF"/>
                                      </a:solidFill>
                                      <a:latin typeface="Cambria Math" charset="0"/>
                                      <a:ea typeface="Cambria Math" charset="0"/>
                                      <a:cs typeface="Cambria Math" charset="0"/>
                                    </a:rPr>
                                  </m:ctrlPr>
                                </m:accPr>
                                <m:e>
                                  <m:r>
                                    <a:rPr lang="en-US" sz="1600" b="0" i="1" smtClean="0">
                                      <a:solidFill>
                                        <a:srgbClr val="9437FF"/>
                                      </a:solidFill>
                                      <a:latin typeface="Cambria Math" charset="0"/>
                                      <a:ea typeface="Cambria Math" charset="0"/>
                                      <a:cs typeface="Cambria Math" charset="0"/>
                                    </a:rPr>
                                    <m:t>𝑣</m:t>
                                  </m:r>
                                </m:e>
                              </m:acc>
                            </m:e>
                            <m:sub>
                              <m:r>
                                <a:rPr lang="en-US" sz="1600" b="0" i="1" smtClean="0">
                                  <a:solidFill>
                                    <a:srgbClr val="9437FF"/>
                                  </a:solidFill>
                                  <a:latin typeface="Cambria Math" charset="0"/>
                                </a:rPr>
                                <m:t>𝑑</m:t>
                              </m:r>
                              <m:r>
                                <a:rPr lang="en-US" sz="1600" b="0" i="1" smtClean="0">
                                  <a:solidFill>
                                    <a:srgbClr val="9437FF"/>
                                  </a:solidFill>
                                  <a:latin typeface="Cambria Math" charset="0"/>
                                </a:rPr>
                                <m:t>,</m:t>
                              </m:r>
                              <m:r>
                                <a:rPr lang="en-US" sz="1600" b="0" i="1" smtClean="0">
                                  <a:solidFill>
                                    <a:srgbClr val="9437FF"/>
                                  </a:solidFill>
                                  <a:latin typeface="Cambria Math" charset="0"/>
                                </a:rPr>
                                <m:t>𝑧</m:t>
                              </m:r>
                            </m:sub>
                          </m:sSub>
                          <m:sSub>
                            <m:sSubPr>
                              <m:ctrlPr>
                                <a:rPr lang="en-US" sz="1600" b="0" i="1" smtClean="0">
                                  <a:solidFill>
                                    <a:srgbClr val="9437FF"/>
                                  </a:solidFill>
                                  <a:latin typeface="Cambria Math" charset="0"/>
                                </a:rPr>
                              </m:ctrlPr>
                            </m:sSubPr>
                            <m:e>
                              <m:acc>
                                <m:accPr>
                                  <m:chr m:val="̃"/>
                                  <m:ctrlPr>
                                    <a:rPr lang="en-US" sz="1600" b="0" i="1" smtClean="0">
                                      <a:solidFill>
                                        <a:srgbClr val="9437FF"/>
                                      </a:solidFill>
                                      <a:latin typeface="Cambria Math" charset="0"/>
                                      <a:ea typeface="Cambria Math" charset="0"/>
                                      <a:cs typeface="Cambria Math" charset="0"/>
                                    </a:rPr>
                                  </m:ctrlPr>
                                </m:accPr>
                                <m:e>
                                  <m:r>
                                    <a:rPr lang="en-US" sz="1600" b="0" i="1" smtClean="0">
                                      <a:solidFill>
                                        <a:srgbClr val="9437FF"/>
                                      </a:solidFill>
                                      <a:latin typeface="Cambria Math" charset="0"/>
                                      <a:ea typeface="Cambria Math" charset="0"/>
                                      <a:cs typeface="Cambria Math" charset="0"/>
                                    </a:rPr>
                                    <m:t>𝑢</m:t>
                                  </m:r>
                                </m:e>
                              </m:acc>
                            </m:e>
                            <m:sub>
                              <m:r>
                                <a:rPr lang="en-US" sz="1600" b="0" i="1" smtClean="0">
                                  <a:solidFill>
                                    <a:srgbClr val="9437FF"/>
                                  </a:solidFill>
                                  <a:latin typeface="Cambria Math" charset="0"/>
                                </a:rPr>
                                <m:t>𝑠𝑙𝑖𝑝</m:t>
                              </m:r>
                              <m:r>
                                <a:rPr lang="en-US" sz="1600" b="0" i="1" smtClean="0">
                                  <a:solidFill>
                                    <a:srgbClr val="9437FF"/>
                                  </a:solidFill>
                                  <a:latin typeface="Cambria Math" charset="0"/>
                                </a:rPr>
                                <m:t>,</m:t>
                              </m:r>
                              <m:r>
                                <a:rPr lang="en-US" sz="1600" b="0" i="1" smtClean="0">
                                  <a:solidFill>
                                    <a:srgbClr val="9437FF"/>
                                  </a:solidFill>
                                  <a:latin typeface="Cambria Math" charset="0"/>
                                </a:rPr>
                                <m:t>𝑧</m:t>
                              </m:r>
                            </m:sub>
                          </m:sSub>
                        </m:num>
                        <m:den>
                          <m:sSup>
                            <m:sSupPr>
                              <m:ctrlPr>
                                <a:rPr lang="en-US" sz="1600" b="1" i="1" smtClean="0">
                                  <a:solidFill>
                                    <a:srgbClr val="9437FF"/>
                                  </a:solidFill>
                                  <a:latin typeface="Cambria Math" charset="0"/>
                                </a:rPr>
                              </m:ctrlPr>
                            </m:sSupPr>
                            <m:e>
                              <m:d>
                                <m:dPr>
                                  <m:begChr m:val="‖"/>
                                  <m:endChr m:val="‖"/>
                                  <m:ctrlPr>
                                    <a:rPr lang="en-US" sz="1600" b="1" i="1" smtClean="0">
                                      <a:solidFill>
                                        <a:srgbClr val="9437FF"/>
                                      </a:solidFill>
                                      <a:latin typeface="Cambria Math" charset="0"/>
                                    </a:rPr>
                                  </m:ctrlPr>
                                </m:dPr>
                                <m:e>
                                  <m:sSub>
                                    <m:sSubPr>
                                      <m:ctrlPr>
                                        <a:rPr lang="en-US" sz="1600" b="1" i="1" smtClean="0">
                                          <a:solidFill>
                                            <a:srgbClr val="9437FF"/>
                                          </a:solidFill>
                                          <a:latin typeface="Cambria Math" charset="0"/>
                                        </a:rPr>
                                      </m:ctrlPr>
                                    </m:sSubPr>
                                    <m:e>
                                      <m:acc>
                                        <m:accPr>
                                          <m:chr m:val="̃"/>
                                          <m:ctrlPr>
                                            <a:rPr lang="en-US" sz="1600" b="1" i="1" smtClean="0">
                                              <a:solidFill>
                                                <a:srgbClr val="9437FF"/>
                                              </a:solidFill>
                                              <a:latin typeface="Cambria Math" charset="0"/>
                                              <a:ea typeface="Cambria Math" charset="0"/>
                                              <a:cs typeface="Cambria Math" charset="0"/>
                                            </a:rPr>
                                          </m:ctrlPr>
                                        </m:accPr>
                                        <m:e>
                                          <m:r>
                                            <a:rPr lang="en-US" sz="1600" b="1" i="1" smtClean="0">
                                              <a:solidFill>
                                                <a:srgbClr val="9437FF"/>
                                              </a:solidFill>
                                              <a:latin typeface="Cambria Math" charset="0"/>
                                              <a:ea typeface="Cambria Math" charset="0"/>
                                              <a:cs typeface="Cambria Math" charset="0"/>
                                            </a:rPr>
                                            <m:t>𝒖</m:t>
                                          </m:r>
                                        </m:e>
                                      </m:acc>
                                    </m:e>
                                    <m:sub>
                                      <m:r>
                                        <a:rPr lang="en-US" sz="1600" b="0" i="1" smtClean="0">
                                          <a:solidFill>
                                            <a:srgbClr val="9437FF"/>
                                          </a:solidFill>
                                          <a:latin typeface="Cambria Math" charset="0"/>
                                        </a:rPr>
                                        <m:t>𝑠𝑙𝑖𝑝</m:t>
                                      </m:r>
                                    </m:sub>
                                  </m:sSub>
                                </m:e>
                              </m:d>
                            </m:e>
                            <m:sup>
                              <m:r>
                                <a:rPr lang="en-US" sz="1600" b="0" i="1" smtClean="0">
                                  <a:solidFill>
                                    <a:srgbClr val="9437FF"/>
                                  </a:solidFill>
                                  <a:latin typeface="Cambria Math" charset="0"/>
                                </a:rPr>
                                <m:t>2</m:t>
                              </m:r>
                            </m:sup>
                          </m:sSup>
                        </m:den>
                      </m:f>
                      <m:r>
                        <a:rPr lang="en-US" sz="1600" b="0" i="1" smtClean="0">
                          <a:solidFill>
                            <a:schemeClr val="tx1"/>
                          </a:solidFill>
                          <a:latin typeface="Cambria Math" charset="0"/>
                        </a:rPr>
                        <m:t>)</m:t>
                      </m:r>
                      <m:sSub>
                        <m:sSubPr>
                          <m:ctrlPr>
                            <a:rPr lang="en-US" sz="1600" i="1">
                              <a:solidFill>
                                <a:schemeClr val="tx1"/>
                              </a:solidFill>
                              <a:latin typeface="Cambria Math" charset="0"/>
                            </a:rPr>
                          </m:ctrlPr>
                        </m:sSubPr>
                        <m:e>
                          <m:acc>
                            <m:accPr>
                              <m:chr m:val="̃"/>
                              <m:ctrlPr>
                                <a:rPr lang="mr-IN" sz="1600" i="1">
                                  <a:solidFill>
                                    <a:schemeClr val="tx1"/>
                                  </a:solidFill>
                                  <a:latin typeface="Cambria Math" charset="0"/>
                                </a:rPr>
                              </m:ctrlPr>
                            </m:accPr>
                            <m:e>
                              <m:r>
                                <a:rPr lang="en-US" sz="1600" b="1" i="1">
                                  <a:solidFill>
                                    <a:schemeClr val="tx1"/>
                                  </a:solidFill>
                                  <a:latin typeface="Cambria Math" charset="0"/>
                                </a:rPr>
                                <m:t>𝑭</m:t>
                              </m:r>
                            </m:e>
                          </m:acc>
                        </m:e>
                        <m:sub>
                          <m:r>
                            <a:rPr lang="en-US" sz="1600" i="1">
                              <a:solidFill>
                                <a:schemeClr val="tx1"/>
                              </a:solidFill>
                              <a:latin typeface="Cambria Math" charset="0"/>
                            </a:rPr>
                            <m:t>𝑑</m:t>
                          </m:r>
                        </m:sub>
                      </m:sSub>
                    </m:oMath>
                  </a14:m>
                  <a:r>
                    <a:rPr lang="en-US" sz="1600" dirty="0">
                      <a:solidFill>
                        <a:schemeClr val="accent5">
                          <a:lumMod val="75000"/>
                        </a:schemeClr>
                      </a:solidFill>
                      <a:sym typeface="Calibri"/>
                    </a:rPr>
                    <a:t>      From a priori study: </a:t>
                  </a:r>
                  <a:r>
                    <a:rPr lang="en-US" sz="1600" dirty="0" smtClean="0">
                      <a:solidFill>
                        <a:schemeClr val="accent5">
                          <a:lumMod val="75000"/>
                        </a:schemeClr>
                      </a:solidFill>
                      <a:sym typeface="Calibri"/>
                    </a:rPr>
                    <a:t>Pearson </a:t>
                  </a:r>
                  <a:r>
                    <a:rPr lang="en-US" sz="1600" dirty="0">
                      <a:solidFill>
                        <a:schemeClr val="accent5">
                          <a:lumMod val="75000"/>
                        </a:schemeClr>
                      </a:solidFill>
                      <a:sym typeface="Calibri"/>
                    </a:rPr>
                    <a:t>Correlation Coefficient = </a:t>
                  </a:r>
                  <a:r>
                    <a:rPr lang="en-US" sz="1600" dirty="0" smtClean="0">
                      <a:solidFill>
                        <a:schemeClr val="accent5">
                          <a:lumMod val="75000"/>
                        </a:schemeClr>
                      </a:solidFill>
                      <a:sym typeface="Calibri"/>
                    </a:rPr>
                    <a:t>0.99</a:t>
                  </a:r>
                  <a:endParaRPr lang="en-US" sz="1600" dirty="0">
                    <a:solidFill>
                      <a:schemeClr val="accent5">
                        <a:lumMod val="75000"/>
                      </a:schemeClr>
                    </a:solidFill>
                    <a:sym typeface="Calibri"/>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1863404" y="4744484"/>
                  <a:ext cx="7172833" cy="558549"/>
                </a:xfrm>
                <a:prstGeom prst="rect">
                  <a:avLst/>
                </a:prstGeom>
                <a:blipFill rotWithShape="0">
                  <a:blip r:embed="rId6"/>
                  <a:stretch>
                    <a:fillRect r="-508"/>
                  </a:stretch>
                </a:blipFill>
                <a:ln w="34925" cap="flat">
                  <a:solidFill>
                    <a:srgbClr val="0096FF"/>
                  </a:solidFill>
                  <a:prstDash val="sysDash"/>
                  <a:miter lim="400000"/>
                </a:ln>
                <a:effectLst/>
              </p:spPr>
              <p:txBody>
                <a:bodyPr/>
                <a:lstStyle/>
                <a:p>
                  <a:r>
                    <a:rPr lang="en-US">
                      <a:noFill/>
                    </a:rPr>
                    <a:t> </a:t>
                  </a:r>
                </a:p>
              </p:txBody>
            </p:sp>
          </mc:Fallback>
        </mc:AlternateContent>
        <p:sp>
          <p:nvSpPr>
            <p:cNvPr id="28" name="TextBox 27"/>
            <p:cNvSpPr txBox="1"/>
            <p:nvPr/>
          </p:nvSpPr>
          <p:spPr>
            <a:xfrm>
              <a:off x="4868224" y="4705023"/>
              <a:ext cx="9239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chemeClr val="accent5">
                    <a:lumMod val="75000"/>
                  </a:schemeClr>
                </a:solidFill>
                <a:effectLst/>
                <a:uFillTx/>
                <a:latin typeface="+mn-lt"/>
                <a:ea typeface="+mn-ea"/>
                <a:cs typeface="+mn-cs"/>
                <a:sym typeface="Calibri"/>
              </a:endParaRPr>
            </a:p>
          </p:txBody>
        </p:sp>
      </p:grpSp>
      <p:grpSp>
        <p:nvGrpSpPr>
          <p:cNvPr id="19" name="Group 18"/>
          <p:cNvGrpSpPr/>
          <p:nvPr/>
        </p:nvGrpSpPr>
        <p:grpSpPr>
          <a:xfrm>
            <a:off x="1269207" y="4164222"/>
            <a:ext cx="6818534" cy="796014"/>
            <a:chOff x="1284469" y="3718965"/>
            <a:chExt cx="6818534" cy="796014"/>
          </a:xfrm>
        </p:grpSpPr>
        <p:grpSp>
          <p:nvGrpSpPr>
            <p:cNvPr id="26" name="Group 25"/>
            <p:cNvGrpSpPr/>
            <p:nvPr/>
          </p:nvGrpSpPr>
          <p:grpSpPr>
            <a:xfrm>
              <a:off x="1284469" y="4020984"/>
              <a:ext cx="3636826" cy="452674"/>
              <a:chOff x="774237" y="2850718"/>
              <a:chExt cx="3636826" cy="452674"/>
            </a:xfrm>
          </p:grpSpPr>
          <p:sp>
            <p:nvSpPr>
              <p:cNvPr id="17" name="TextBox 16"/>
              <p:cNvSpPr txBox="1"/>
              <p:nvPr/>
            </p:nvSpPr>
            <p:spPr>
              <a:xfrm>
                <a:off x="2532989" y="2850718"/>
                <a:ext cx="105253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mn-lt"/>
                    <a:ea typeface="+mn-ea"/>
                    <a:cs typeface="+mn-cs"/>
                    <a:sym typeface="Calibri"/>
                  </a:rPr>
                  <a:t>NN Model </a:t>
                </a: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cxnSp>
            <p:nvCxnSpPr>
              <p:cNvPr id="12" name="Straight Arrow Connector 11"/>
              <p:cNvCxnSpPr/>
              <p:nvPr/>
            </p:nvCxnSpPr>
            <p:spPr>
              <a:xfrm>
                <a:off x="2571778" y="3214769"/>
                <a:ext cx="1052530" cy="0"/>
              </a:xfrm>
              <a:prstGeom prst="straightConnector1">
                <a:avLst/>
              </a:prstGeom>
              <a:noFill/>
              <a:ln w="2540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16" name="TextBox 15"/>
                  <p:cNvSpPr txBox="1"/>
                  <p:nvPr/>
                </p:nvSpPr>
                <p:spPr>
                  <a:xfrm>
                    <a:off x="774237" y="2878341"/>
                    <a:ext cx="1797541" cy="4250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hangingPunct="0"/>
                    <a14:m>
                      <m:oMathPara xmlns:m="http://schemas.openxmlformats.org/officeDocument/2006/math">
                        <m:oMathParaPr>
                          <m:jc m:val="centerGroup"/>
                        </m:oMathParaPr>
                        <m:oMath xmlns:m="http://schemas.openxmlformats.org/officeDocument/2006/math">
                          <m:sSub>
                            <m:sSubPr>
                              <m:ctrlPr>
                                <a:rPr kumimoji="0" lang="en-US" sz="2000" b="0" i="1" u="none" strike="noStrike" cap="none" spc="0" normalizeH="0" baseline="0" smtClean="0">
                                  <a:ln>
                                    <a:noFill/>
                                  </a:ln>
                                  <a:solidFill>
                                    <a:srgbClr val="000000"/>
                                  </a:solidFill>
                                  <a:effectLst/>
                                  <a:uFillTx/>
                                  <a:latin typeface="Cambria Math" charset="0"/>
                                  <a:ea typeface="+mn-ea"/>
                                  <a:cs typeface="+mn-cs"/>
                                  <a:sym typeface="Calibri"/>
                                </a:rPr>
                              </m:ctrlPr>
                            </m:sSubPr>
                            <m:e>
                              <m:r>
                                <a:rPr kumimoji="0" lang="en-US" sz="2000" b="0" i="1" u="none" strike="noStrike" cap="none" spc="0" normalizeH="0" baseline="0" smtClean="0">
                                  <a:ln>
                                    <a:noFill/>
                                  </a:ln>
                                  <a:solidFill>
                                    <a:srgbClr val="000000"/>
                                  </a:solidFill>
                                  <a:effectLst/>
                                  <a:uFillTx/>
                                  <a:latin typeface="Cambria Math" charset="0"/>
                                  <a:ea typeface="+mn-ea"/>
                                  <a:cs typeface="+mn-cs"/>
                                  <a:sym typeface="Calibri"/>
                                </a:rPr>
                                <m:t>𝜙</m:t>
                              </m:r>
                            </m:e>
                            <m:sub>
                              <m:r>
                                <a:rPr kumimoji="0" lang="en-US" sz="2000" b="0" i="1" u="none" strike="noStrike" cap="none" spc="0" normalizeH="0" baseline="0" smtClean="0">
                                  <a:ln>
                                    <a:noFill/>
                                  </a:ln>
                                  <a:solidFill>
                                    <a:srgbClr val="000000"/>
                                  </a:solidFill>
                                  <a:effectLst/>
                                  <a:uFillTx/>
                                  <a:latin typeface="Cambria Math" charset="0"/>
                                  <a:ea typeface="+mn-ea"/>
                                  <a:cs typeface="+mn-cs"/>
                                  <a:sym typeface="Calibri"/>
                                </a:rPr>
                                <m:t>𝑠</m:t>
                              </m:r>
                            </m:sub>
                          </m:sSub>
                          <m:r>
                            <a:rPr kumimoji="0" lang="en-US" sz="2000" b="0" i="1" u="none" strike="noStrike" cap="none" spc="0" normalizeH="0" baseline="0" smtClean="0">
                              <a:ln>
                                <a:noFill/>
                              </a:ln>
                              <a:solidFill>
                                <a:srgbClr val="000000"/>
                              </a:solidFill>
                              <a:effectLst/>
                              <a:uFillTx/>
                              <a:latin typeface="Cambria Math" charset="0"/>
                              <a:ea typeface="+mn-ea"/>
                              <a:cs typeface="+mn-cs"/>
                              <a:sym typeface="Calibri"/>
                            </a:rPr>
                            <m:t>, </m:t>
                          </m:r>
                          <m:sSub>
                            <m:sSubPr>
                              <m:ctrlPr>
                                <a:rPr kumimoji="0" lang="en-US" sz="2000" b="0" i="1" u="none" strike="noStrike" cap="none" spc="0" normalizeH="0" baseline="0" smtClean="0">
                                  <a:ln>
                                    <a:noFill/>
                                  </a:ln>
                                  <a:solidFill>
                                    <a:srgbClr val="000000"/>
                                  </a:solidFill>
                                  <a:effectLst/>
                                  <a:uFillTx/>
                                  <a:latin typeface="Cambria Math" charset="0"/>
                                  <a:ea typeface="+mn-ea"/>
                                  <a:cs typeface="+mn-cs"/>
                                  <a:sym typeface="Calibri"/>
                                </a:rPr>
                              </m:ctrlPr>
                            </m:sSubPr>
                            <m:e>
                              <m:r>
                                <a:rPr kumimoji="0" lang="en-US" sz="2000" b="0" i="1" u="none" strike="noStrike" cap="none" spc="0" normalizeH="0" baseline="0" smtClean="0">
                                  <a:ln>
                                    <a:noFill/>
                                  </a:ln>
                                  <a:solidFill>
                                    <a:srgbClr val="000000"/>
                                  </a:solidFill>
                                  <a:effectLst/>
                                  <a:uFillTx/>
                                  <a:latin typeface="Cambria Math" charset="0"/>
                                  <a:ea typeface="+mn-ea"/>
                                  <a:cs typeface="+mn-cs"/>
                                  <a:sym typeface="Calibri"/>
                                </a:rPr>
                                <m:t>𝑢</m:t>
                              </m:r>
                            </m:e>
                            <m:sub>
                              <m:r>
                                <a:rPr kumimoji="0" lang="en-US" sz="2000" b="0" i="1" u="none" strike="noStrike" cap="none" spc="0" normalizeH="0" baseline="0" smtClean="0">
                                  <a:ln>
                                    <a:noFill/>
                                  </a:ln>
                                  <a:solidFill>
                                    <a:srgbClr val="000000"/>
                                  </a:solidFill>
                                  <a:effectLst/>
                                  <a:uFillTx/>
                                  <a:latin typeface="Cambria Math" charset="0"/>
                                  <a:ea typeface="+mn-ea"/>
                                  <a:cs typeface="+mn-cs"/>
                                  <a:sym typeface="Calibri"/>
                                </a:rPr>
                                <m:t>𝑠𝑙𝑖𝑝</m:t>
                              </m:r>
                              <m:r>
                                <a:rPr kumimoji="0" lang="en-US" sz="2000" b="0" i="1" u="none" strike="noStrike" cap="none" spc="0" normalizeH="0" baseline="0" smtClean="0">
                                  <a:ln>
                                    <a:noFill/>
                                  </a:ln>
                                  <a:solidFill>
                                    <a:srgbClr val="000000"/>
                                  </a:solidFill>
                                  <a:effectLst/>
                                  <a:uFillTx/>
                                  <a:latin typeface="Cambria Math" charset="0"/>
                                  <a:ea typeface="+mn-ea"/>
                                  <a:cs typeface="+mn-cs"/>
                                  <a:sym typeface="Calibri"/>
                                </a:rPr>
                                <m:t>,</m:t>
                              </m:r>
                              <m:r>
                                <a:rPr kumimoji="0" lang="en-US" sz="2000" b="0" i="1" u="none" strike="noStrike" cap="none" spc="0" normalizeH="0" baseline="0" smtClean="0">
                                  <a:ln>
                                    <a:noFill/>
                                  </a:ln>
                                  <a:solidFill>
                                    <a:srgbClr val="000000"/>
                                  </a:solidFill>
                                  <a:effectLst/>
                                  <a:uFillTx/>
                                  <a:latin typeface="Cambria Math" charset="0"/>
                                  <a:ea typeface="+mn-ea"/>
                                  <a:cs typeface="+mn-cs"/>
                                  <a:sym typeface="Calibri"/>
                                </a:rPr>
                                <m:t>𝑧</m:t>
                              </m:r>
                            </m:sub>
                          </m:sSub>
                          <m:r>
                            <a:rPr kumimoji="0" lang="en-US" sz="2000" b="0" i="1" u="none" strike="noStrike" cap="none" spc="0" normalizeH="0" baseline="0" smtClean="0">
                              <a:ln>
                                <a:noFill/>
                              </a:ln>
                              <a:solidFill>
                                <a:srgbClr val="000000"/>
                              </a:solidFill>
                              <a:effectLst/>
                              <a:uFillTx/>
                              <a:latin typeface="Cambria Math" charset="0"/>
                              <a:ea typeface="+mn-ea"/>
                              <a:cs typeface="+mn-cs"/>
                              <a:sym typeface="Calibri"/>
                            </a:rPr>
                            <m:t>,</m:t>
                          </m:r>
                          <m:r>
                            <a:rPr kumimoji="0" lang="en-US" sz="2000" b="0" i="0" u="none" strike="noStrike" cap="none" spc="0" normalizeH="0" baseline="0" smtClean="0">
                              <a:ln>
                                <a:noFill/>
                              </a:ln>
                              <a:solidFill>
                                <a:srgbClr val="000000"/>
                              </a:solidFill>
                              <a:effectLst/>
                              <a:uFillTx/>
                              <a:latin typeface="Cambria Math" charset="0"/>
                              <a:ea typeface="+mn-ea"/>
                              <a:cs typeface="+mn-cs"/>
                              <a:sym typeface="Calibri"/>
                            </a:rPr>
                            <m:t>𝛻</m:t>
                          </m:r>
                          <m:sSub>
                            <m:sSubPr>
                              <m:ctrlPr>
                                <a:rPr kumimoji="0" lang="en-US" sz="2000" b="0" i="1" u="none" strike="noStrike" cap="none" spc="0" normalizeH="0" baseline="0" smtClean="0">
                                  <a:ln>
                                    <a:noFill/>
                                  </a:ln>
                                  <a:solidFill>
                                    <a:srgbClr val="000000"/>
                                  </a:solidFill>
                                  <a:effectLst/>
                                  <a:uFillTx/>
                                  <a:latin typeface="Cambria Math" charset="0"/>
                                  <a:ea typeface="+mn-ea"/>
                                  <a:cs typeface="+mn-cs"/>
                                  <a:sym typeface="Calibri"/>
                                </a:rPr>
                              </m:ctrlPr>
                            </m:sSubPr>
                            <m:e>
                              <m:r>
                                <a:rPr kumimoji="0" lang="en-US" sz="2000" b="0" i="1" u="none" strike="noStrike" cap="none" spc="0" normalizeH="0" baseline="0" smtClean="0">
                                  <a:ln>
                                    <a:noFill/>
                                  </a:ln>
                                  <a:solidFill>
                                    <a:srgbClr val="000000"/>
                                  </a:solidFill>
                                  <a:effectLst/>
                                  <a:uFillTx/>
                                  <a:latin typeface="Cambria Math" charset="0"/>
                                  <a:ea typeface="+mn-ea"/>
                                  <a:cs typeface="+mn-cs"/>
                                  <a:sym typeface="Calibri"/>
                                </a:rPr>
                                <m:t>𝑃</m:t>
                              </m:r>
                            </m:e>
                            <m:sub>
                              <m:r>
                                <a:rPr kumimoji="0" lang="en-US" sz="2000" b="0" i="1" u="none" strike="noStrike" cap="none" spc="0" normalizeH="0" baseline="0" smtClean="0">
                                  <a:ln>
                                    <a:noFill/>
                                  </a:ln>
                                  <a:solidFill>
                                    <a:srgbClr val="000000"/>
                                  </a:solidFill>
                                  <a:effectLst/>
                                  <a:uFillTx/>
                                  <a:latin typeface="Cambria Math" charset="0"/>
                                  <a:ea typeface="+mn-ea"/>
                                  <a:cs typeface="+mn-cs"/>
                                  <a:sym typeface="Calibri"/>
                                </a:rPr>
                                <m:t>𝑔</m:t>
                              </m:r>
                              <m:r>
                                <a:rPr kumimoji="0" lang="en-US" sz="2000" b="0" i="1" u="none" strike="noStrike" cap="none" spc="0" normalizeH="0" baseline="0" smtClean="0">
                                  <a:ln>
                                    <a:noFill/>
                                  </a:ln>
                                  <a:solidFill>
                                    <a:srgbClr val="000000"/>
                                  </a:solidFill>
                                  <a:effectLst/>
                                  <a:uFillTx/>
                                  <a:latin typeface="Cambria Math" charset="0"/>
                                  <a:ea typeface="+mn-ea"/>
                                  <a:cs typeface="+mn-cs"/>
                                  <a:sym typeface="Calibri"/>
                                </a:rPr>
                                <m:t>,</m:t>
                              </m:r>
                              <m:r>
                                <a:rPr kumimoji="0" lang="en-US" sz="2000" b="0" i="1" u="none" strike="noStrike" cap="none" spc="0" normalizeH="0" baseline="0" smtClean="0">
                                  <a:ln>
                                    <a:noFill/>
                                  </a:ln>
                                  <a:solidFill>
                                    <a:srgbClr val="000000"/>
                                  </a:solidFill>
                                  <a:effectLst/>
                                  <a:uFillTx/>
                                  <a:latin typeface="Cambria Math" charset="0"/>
                                  <a:ea typeface="+mn-ea"/>
                                  <a:cs typeface="+mn-cs"/>
                                  <a:sym typeface="Calibri"/>
                                </a:rPr>
                                <m:t>𝑧</m:t>
                              </m:r>
                            </m:sub>
                          </m:sSub>
                        </m:oMath>
                      </m:oMathPara>
                    </a14:m>
                    <a:endParaRPr kumimoji="0" lang="en-US" sz="2000" b="0" i="0" u="none" strike="noStrike" cap="none" spc="0" normalizeH="0" baseline="0" dirty="0">
                      <a:ln>
                        <a:noFill/>
                      </a:ln>
                      <a:solidFill>
                        <a:srgbClr val="000000"/>
                      </a:solidFill>
                      <a:effectLst/>
                      <a:uFillTx/>
                      <a:ea typeface="+mn-ea"/>
                      <a:cs typeface="+mn-cs"/>
                      <a:sym typeface="Calibri"/>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774237" y="2878341"/>
                    <a:ext cx="1797541" cy="425051"/>
                  </a:xfrm>
                  <a:prstGeom prst="rect">
                    <a:avLst/>
                  </a:prstGeom>
                  <a:blipFill rotWithShape="0">
                    <a:blip r:embed="rId3"/>
                    <a:stretch>
                      <a:fillRect l="-2034" b="-10000"/>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3574682" y="2888728"/>
                    <a:ext cx="836381" cy="4135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hangingPunct="0"/>
                    <a14:m>
                      <m:oMathPara xmlns:m="http://schemas.openxmlformats.org/officeDocument/2006/math">
                        <m:oMathParaPr>
                          <m:jc m:val="centerGroup"/>
                        </m:oMathParaPr>
                        <m:oMath xmlns:m="http://schemas.openxmlformats.org/officeDocument/2006/math">
                          <m:sSub>
                            <m:sSubPr>
                              <m:ctrlPr>
                                <a:rPr lang="en-US" sz="2000" i="1" smtClean="0">
                                  <a:solidFill>
                                    <a:srgbClr val="000000"/>
                                  </a:solidFill>
                                  <a:latin typeface="Cambria Math" charset="0"/>
                                  <a:sym typeface="Calibri"/>
                                </a:rPr>
                              </m:ctrlPr>
                            </m:sSubPr>
                            <m:e>
                              <m:r>
                                <a:rPr lang="en-US" sz="2000" i="1">
                                  <a:solidFill>
                                    <a:srgbClr val="000000"/>
                                  </a:solidFill>
                                  <a:latin typeface="Cambria Math" charset="0"/>
                                  <a:sym typeface="Calibri"/>
                                </a:rPr>
                                <m:t>𝜙</m:t>
                              </m:r>
                            </m:e>
                            <m:sub>
                              <m:r>
                                <a:rPr lang="en-US" sz="2000" i="1">
                                  <a:solidFill>
                                    <a:srgbClr val="000000"/>
                                  </a:solidFill>
                                  <a:latin typeface="Cambria Math" charset="0"/>
                                  <a:sym typeface="Calibri"/>
                                </a:rPr>
                                <m:t>𝑠</m:t>
                              </m:r>
                            </m:sub>
                          </m:sSub>
                          <m:sSub>
                            <m:sSubPr>
                              <m:ctrlPr>
                                <a:rPr lang="en-US" sz="2000" b="0" i="1" smtClean="0">
                                  <a:solidFill>
                                    <a:srgbClr val="000000"/>
                                  </a:solidFill>
                                  <a:latin typeface="Cambria Math" charset="0"/>
                                  <a:sym typeface="Calibri"/>
                                </a:rPr>
                              </m:ctrlPr>
                            </m:sSubPr>
                            <m:e>
                              <m:r>
                                <a:rPr lang="en-US" sz="2000" b="0" i="1" smtClean="0">
                                  <a:solidFill>
                                    <a:srgbClr val="000000"/>
                                  </a:solidFill>
                                  <a:latin typeface="Cambria Math" charset="0"/>
                                  <a:sym typeface="Calibri"/>
                                </a:rPr>
                                <m:t>𝑣</m:t>
                              </m:r>
                            </m:e>
                            <m:sub>
                              <m:r>
                                <a:rPr lang="en-US" sz="2000" b="0" i="1" smtClean="0">
                                  <a:solidFill>
                                    <a:srgbClr val="000000"/>
                                  </a:solidFill>
                                  <a:latin typeface="Cambria Math" charset="0"/>
                                  <a:sym typeface="Calibri"/>
                                </a:rPr>
                                <m:t>𝑑</m:t>
                              </m:r>
                              <m:r>
                                <a:rPr lang="en-US" sz="2000" b="0" i="1" smtClean="0">
                                  <a:solidFill>
                                    <a:srgbClr val="000000"/>
                                  </a:solidFill>
                                  <a:latin typeface="Cambria Math" charset="0"/>
                                  <a:sym typeface="Calibri"/>
                                </a:rPr>
                                <m:t>,</m:t>
                              </m:r>
                              <m:r>
                                <a:rPr lang="en-US" sz="2000" b="0" i="1" smtClean="0">
                                  <a:solidFill>
                                    <a:srgbClr val="000000"/>
                                  </a:solidFill>
                                  <a:latin typeface="Cambria Math" charset="0"/>
                                  <a:sym typeface="Calibri"/>
                                </a:rPr>
                                <m:t>𝑧</m:t>
                              </m:r>
                            </m:sub>
                          </m:sSub>
                        </m:oMath>
                      </m:oMathPara>
                    </a14:m>
                    <a:endParaRPr kumimoji="0" lang="en-US" sz="2000" b="0" i="0" u="none" strike="noStrike" cap="none" spc="0" normalizeH="0" baseline="0" dirty="0">
                      <a:ln>
                        <a:noFill/>
                      </a:ln>
                      <a:solidFill>
                        <a:srgbClr val="000000"/>
                      </a:solidFill>
                      <a:effectLst/>
                      <a:uFillTx/>
                      <a:sym typeface="Calibri"/>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3574682" y="2888728"/>
                    <a:ext cx="836381" cy="413509"/>
                  </a:xfrm>
                  <a:prstGeom prst="rect">
                    <a:avLst/>
                  </a:prstGeom>
                  <a:blipFill rotWithShape="0">
                    <a:blip r:embed="rId4"/>
                    <a:stretch>
                      <a:fillRect l="-5109" b="-11765"/>
                    </a:stretch>
                  </a:blipFill>
                  <a:ln w="12700" cap="flat">
                    <a:noFill/>
                    <a:miter lim="400000"/>
                  </a:ln>
                  <a:effectLst/>
                </p:spPr>
                <p:txBody>
                  <a:bodyPr/>
                  <a:lstStyle/>
                  <a:p>
                    <a:r>
                      <a:rPr lang="en-US">
                        <a:noFill/>
                      </a:rPr>
                      <a:t> </a:t>
                    </a:r>
                  </a:p>
                </p:txBody>
              </p:sp>
            </mc:Fallback>
          </mc:AlternateContent>
        </p:grpSp>
        <p:cxnSp>
          <p:nvCxnSpPr>
            <p:cNvPr id="18" name="Straight Arrow Connector 17"/>
            <p:cNvCxnSpPr/>
            <p:nvPr/>
          </p:nvCxnSpPr>
          <p:spPr>
            <a:xfrm flipV="1">
              <a:off x="5037810" y="4360947"/>
              <a:ext cx="2418904" cy="2225"/>
            </a:xfrm>
            <a:prstGeom prst="straightConnector1">
              <a:avLst/>
            </a:prstGeom>
            <a:noFill/>
            <a:ln w="2540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9" name="Rectangle 8"/>
                <p:cNvSpPr/>
                <p:nvPr/>
              </p:nvSpPr>
              <p:spPr>
                <a:xfrm>
                  <a:off x="5037810" y="3718965"/>
                  <a:ext cx="2376420" cy="6572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1600" i="1" smtClean="0">
                                <a:latin typeface="Cambria Math" charset="0"/>
                                <a:ea typeface="Cambria Math" charset="0"/>
                                <a:cs typeface="Cambria Math" charset="0"/>
                              </a:rPr>
                            </m:ctrlPr>
                          </m:sSupPr>
                          <m:e>
                            <m:r>
                              <a:rPr lang="en-US" sz="1600" i="1">
                                <a:latin typeface="Cambria Math" charset="0"/>
                                <a:ea typeface="Cambria Math" charset="0"/>
                                <a:cs typeface="Cambria Math" charset="0"/>
                              </a:rPr>
                              <m:t>𝛽</m:t>
                            </m:r>
                          </m:e>
                          <m:sup>
                            <m:r>
                              <a:rPr lang="en-US" sz="1600" i="1">
                                <a:latin typeface="Cambria Math" charset="0"/>
                                <a:ea typeface="Cambria Math" charset="0"/>
                                <a:cs typeface="Cambria Math" charset="0"/>
                              </a:rPr>
                              <m:t>∗</m:t>
                            </m:r>
                          </m:sup>
                        </m:sSup>
                        <m:r>
                          <a:rPr lang="en-US" sz="1600" i="1">
                            <a:latin typeface="Cambria Math" charset="0"/>
                            <a:ea typeface="Cambria Math" charset="0"/>
                            <a:cs typeface="Cambria Math" charset="0"/>
                          </a:rPr>
                          <m:t> </m:t>
                        </m:r>
                        <m:sSub>
                          <m:sSubPr>
                            <m:ctrlPr>
                              <a:rPr lang="en-US" sz="1600" b="0" i="1" smtClean="0">
                                <a:latin typeface="Cambria Math" charset="0"/>
                                <a:ea typeface="Cambria Math" charset="0"/>
                                <a:cs typeface="Cambria Math" charset="0"/>
                              </a:rPr>
                            </m:ctrlPr>
                          </m:sSubPr>
                          <m:e>
                            <m:r>
                              <a:rPr lang="en-US" sz="1600" b="1" i="1" smtClean="0">
                                <a:latin typeface="Cambria Math" charset="0"/>
                                <a:ea typeface="Cambria Math" charset="0"/>
                                <a:cs typeface="Cambria Math" charset="0"/>
                              </a:rPr>
                              <m:t>𝒖</m:t>
                            </m:r>
                          </m:e>
                          <m:sub>
                            <m:r>
                              <a:rPr lang="en-US" sz="1600" b="0" i="1" smtClean="0">
                                <a:latin typeface="Cambria Math" charset="0"/>
                                <a:ea typeface="Cambria Math" charset="0"/>
                                <a:cs typeface="Cambria Math" charset="0"/>
                              </a:rPr>
                              <m:t>𝑠𝑙𝑖𝑝</m:t>
                            </m:r>
                          </m:sub>
                        </m:sSub>
                        <m:d>
                          <m:dPr>
                            <m:ctrlPr>
                              <a:rPr lang="en-US" sz="1600" b="0" i="1">
                                <a:latin typeface="Cambria Math" charset="0"/>
                                <a:ea typeface="Cambria Math" charset="0"/>
                                <a:cs typeface="Cambria Math" charset="0"/>
                              </a:rPr>
                            </m:ctrlPr>
                          </m:dPr>
                          <m:e>
                            <m:r>
                              <a:rPr lang="en-US" sz="1600" i="1">
                                <a:latin typeface="Cambria Math" charset="0"/>
                              </a:rPr>
                              <m:t>1+</m:t>
                            </m:r>
                            <m:f>
                              <m:fPr>
                                <m:ctrlPr>
                                  <a:rPr lang="mr-IN" sz="1600" i="1">
                                    <a:latin typeface="Cambria Math" charset="0"/>
                                  </a:rPr>
                                </m:ctrlPr>
                              </m:fPr>
                              <m:num>
                                <m:sSub>
                                  <m:sSubPr>
                                    <m:ctrlPr>
                                      <a:rPr lang="en-US" sz="1600" i="1">
                                        <a:latin typeface="Cambria Math" charset="0"/>
                                      </a:rPr>
                                    </m:ctrlPr>
                                  </m:sSubPr>
                                  <m:e>
                                    <m:r>
                                      <a:rPr lang="en-US" sz="1600" i="1">
                                        <a:latin typeface="Cambria Math" charset="0"/>
                                      </a:rPr>
                                      <m:t>𝑣</m:t>
                                    </m:r>
                                  </m:e>
                                  <m:sub>
                                    <m:r>
                                      <a:rPr lang="en-US" sz="1600" i="1">
                                        <a:latin typeface="Cambria Math" charset="0"/>
                                      </a:rPr>
                                      <m:t>𝑑</m:t>
                                    </m:r>
                                    <m:r>
                                      <a:rPr lang="en-US" sz="1600" i="1">
                                        <a:latin typeface="Cambria Math" charset="0"/>
                                      </a:rPr>
                                      <m:t>,</m:t>
                                    </m:r>
                                    <m:r>
                                      <a:rPr lang="en-US" sz="1600" i="1">
                                        <a:latin typeface="Cambria Math" charset="0"/>
                                      </a:rPr>
                                      <m:t>𝑧</m:t>
                                    </m:r>
                                  </m:sub>
                                </m:sSub>
                                <m:sSub>
                                  <m:sSubPr>
                                    <m:ctrlPr>
                                      <a:rPr lang="en-US" sz="1600" b="0" i="1" smtClean="0">
                                        <a:latin typeface="Cambria Math" charset="0"/>
                                      </a:rPr>
                                    </m:ctrlPr>
                                  </m:sSubPr>
                                  <m:e>
                                    <m:r>
                                      <a:rPr lang="en-US" sz="1600" b="0" i="1" smtClean="0">
                                        <a:latin typeface="Cambria Math" charset="0"/>
                                      </a:rPr>
                                      <m:t>𝑢</m:t>
                                    </m:r>
                                  </m:e>
                                  <m:sub>
                                    <m:r>
                                      <a:rPr lang="en-US" sz="1600" b="0" i="1" smtClean="0">
                                        <a:latin typeface="Cambria Math" charset="0"/>
                                      </a:rPr>
                                      <m:t>𝑠𝑙𝑖𝑝</m:t>
                                    </m:r>
                                    <m:r>
                                      <a:rPr lang="en-US" sz="1600" b="0" i="1" smtClean="0">
                                        <a:latin typeface="Cambria Math" charset="0"/>
                                      </a:rPr>
                                      <m:t>,</m:t>
                                    </m:r>
                                    <m:r>
                                      <a:rPr lang="en-US" sz="1600" b="0" i="1" smtClean="0">
                                        <a:latin typeface="Cambria Math" charset="0"/>
                                      </a:rPr>
                                      <m:t>𝑧</m:t>
                                    </m:r>
                                  </m:sub>
                                </m:sSub>
                              </m:num>
                              <m:den>
                                <m:sSup>
                                  <m:sSupPr>
                                    <m:ctrlPr>
                                      <a:rPr lang="en-US" sz="1600" b="0" i="1" smtClean="0">
                                        <a:latin typeface="Cambria Math" charset="0"/>
                                      </a:rPr>
                                    </m:ctrlPr>
                                  </m:sSupPr>
                                  <m:e>
                                    <m:d>
                                      <m:dPr>
                                        <m:begChr m:val="‖"/>
                                        <m:endChr m:val="‖"/>
                                        <m:ctrlPr>
                                          <a:rPr lang="en-US" sz="1600" b="1" i="1">
                                            <a:latin typeface="Cambria Math" charset="0"/>
                                          </a:rPr>
                                        </m:ctrlPr>
                                      </m:dPr>
                                      <m:e>
                                        <m:sSub>
                                          <m:sSubPr>
                                            <m:ctrlPr>
                                              <a:rPr lang="en-US" sz="1600" i="1">
                                                <a:latin typeface="Cambria Math" charset="0"/>
                                              </a:rPr>
                                            </m:ctrlPr>
                                          </m:sSubPr>
                                          <m:e>
                                            <m:r>
                                              <a:rPr lang="en-US" sz="1600" b="1" i="1">
                                                <a:latin typeface="Cambria Math" charset="0"/>
                                              </a:rPr>
                                              <m:t>𝒖</m:t>
                                            </m:r>
                                          </m:e>
                                          <m:sub>
                                            <m:r>
                                              <a:rPr lang="en-US" sz="1600" i="1">
                                                <a:latin typeface="Cambria Math" charset="0"/>
                                              </a:rPr>
                                              <m:t>𝑠𝑙𝑖𝑝</m:t>
                                            </m:r>
                                          </m:sub>
                                        </m:sSub>
                                      </m:e>
                                    </m:d>
                                  </m:e>
                                  <m:sup>
                                    <m:r>
                                      <a:rPr lang="en-US" sz="1600" b="0" i="1" smtClean="0">
                                        <a:latin typeface="Cambria Math" charset="0"/>
                                      </a:rPr>
                                      <m:t>2</m:t>
                                    </m:r>
                                  </m:sup>
                                </m:sSup>
                              </m:den>
                            </m:f>
                          </m:e>
                        </m:d>
                      </m:oMath>
                    </m:oMathPara>
                  </a14:m>
                  <a:endParaRPr lang="en-US" sz="1600" dirty="0"/>
                </a:p>
              </p:txBody>
            </p:sp>
          </mc:Choice>
          <mc:Fallback xmlns="">
            <p:sp>
              <p:nvSpPr>
                <p:cNvPr id="9" name="Rectangle 8"/>
                <p:cNvSpPr>
                  <a:spLocks noRot="1" noChangeAspect="1" noMove="1" noResize="1" noEditPoints="1" noAdjustHandles="1" noChangeArrowheads="1" noChangeShapeType="1" noTextEdit="1"/>
                </p:cNvSpPr>
                <p:nvPr/>
              </p:nvSpPr>
              <p:spPr>
                <a:xfrm>
                  <a:off x="5037810" y="3718965"/>
                  <a:ext cx="2376420" cy="657296"/>
                </a:xfrm>
                <a:prstGeom prst="rect">
                  <a:avLst/>
                </a:prstGeom>
                <a:blipFill rotWithShape="0">
                  <a:blip r:embed="rId7"/>
                  <a:stretch>
                    <a:fillRect t="-30556" b="-240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7688020" y="4145649"/>
                  <a:ext cx="41498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hangingPunct="0"/>
                  <a14:m>
                    <m:oMathPara xmlns:m="http://schemas.openxmlformats.org/officeDocument/2006/math">
                      <m:oMathParaPr>
                        <m:jc m:val="centerGroup"/>
                      </m:oMathParaPr>
                      <m:oMath xmlns:m="http://schemas.openxmlformats.org/officeDocument/2006/math">
                        <m:sSub>
                          <m:sSubPr>
                            <m:ctrlPr>
                              <a:rPr lang="en-US" b="0" i="1" smtClean="0">
                                <a:latin typeface="Cambria Math" charset="0"/>
                                <a:ea typeface="Cambria Math" charset="0"/>
                                <a:cs typeface="Cambria Math" charset="0"/>
                              </a:rPr>
                            </m:ctrlPr>
                          </m:sSubPr>
                          <m:e>
                            <m:r>
                              <a:rPr lang="en-US" b="1" i="1" smtClean="0">
                                <a:latin typeface="Cambria Math" charset="0"/>
                                <a:ea typeface="Cambria Math" charset="0"/>
                                <a:cs typeface="Cambria Math" charset="0"/>
                              </a:rPr>
                              <m:t>𝑭</m:t>
                            </m:r>
                          </m:e>
                          <m:sub>
                            <m:r>
                              <a:rPr lang="en-US" b="0" i="1" smtClean="0">
                                <a:latin typeface="Cambria Math" charset="0"/>
                                <a:ea typeface="Cambria Math" charset="0"/>
                                <a:cs typeface="Cambria Math" charset="0"/>
                              </a:rPr>
                              <m:t>𝑑</m:t>
                            </m:r>
                          </m:sub>
                        </m:sSub>
                      </m:oMath>
                    </m:oMathPara>
                  </a14:m>
                  <a:endParaRPr lang="en-US" b="0" i="0" dirty="0" smtClean="0">
                    <a:ea typeface="Cambria Math" charset="0"/>
                    <a:cs typeface="Cambria Math"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7688020" y="4145649"/>
                  <a:ext cx="414983" cy="369330"/>
                </a:xfrm>
                <a:prstGeom prst="rect">
                  <a:avLst/>
                </a:prstGeom>
                <a:blipFill rotWithShape="0">
                  <a:blip r:embed="rId8"/>
                  <a:stretch>
                    <a:fillRect l="-1471"/>
                  </a:stretch>
                </a:blipFill>
                <a:ln w="12700" cap="flat">
                  <a:noFill/>
                  <a:miter lim="400000"/>
                </a:ln>
                <a:effectLst/>
              </p:spPr>
              <p:txBody>
                <a:bodyPr/>
                <a:lstStyle/>
                <a:p>
                  <a:r>
                    <a:rPr lang="en-US">
                      <a:noFill/>
                    </a:rPr>
                    <a:t> </a:t>
                  </a:r>
                </a:p>
              </p:txBody>
            </p:sp>
          </mc:Fallback>
        </mc:AlternateContent>
      </p:grpSp>
      <p:cxnSp>
        <p:nvCxnSpPr>
          <p:cNvPr id="29" name="Straight Arrow Connector 28"/>
          <p:cNvCxnSpPr/>
          <p:nvPr/>
        </p:nvCxnSpPr>
        <p:spPr>
          <a:xfrm flipH="1" flipV="1">
            <a:off x="6034234" y="4969079"/>
            <a:ext cx="2054" cy="599799"/>
          </a:xfrm>
          <a:prstGeom prst="straightConnector1">
            <a:avLst/>
          </a:prstGeom>
          <a:noFill/>
          <a:ln w="41275" cap="flat">
            <a:solidFill>
              <a:srgbClr val="0096FF"/>
            </a:solidFill>
            <a:prstDash val="solid"/>
            <a:round/>
            <a:tailEnd type="triangle"/>
          </a:ln>
          <a:effectLst/>
          <a:sp3d/>
        </p:spPr>
        <p:style>
          <a:lnRef idx="0">
            <a:scrgbClr r="0" g="0" b="0"/>
          </a:lnRef>
          <a:fillRef idx="0">
            <a:scrgbClr r="0" g="0" b="0"/>
          </a:fillRef>
          <a:effectRef idx="0">
            <a:scrgbClr r="0" g="0" b="0"/>
          </a:effectRef>
          <a:fontRef idx="none"/>
        </p:style>
      </p:cxnSp>
      <p:sp>
        <p:nvSpPr>
          <p:cNvPr id="31" name="Rectangle 30"/>
          <p:cNvSpPr/>
          <p:nvPr/>
        </p:nvSpPr>
        <p:spPr>
          <a:xfrm>
            <a:off x="1172498" y="6478505"/>
            <a:ext cx="7304568" cy="307777"/>
          </a:xfrm>
          <a:prstGeom prst="rect">
            <a:avLst/>
          </a:prstGeom>
        </p:spPr>
        <p:txBody>
          <a:bodyPr wrap="square">
            <a:spAutoFit/>
          </a:bodyPr>
          <a:lstStyle/>
          <a:p>
            <a:pPr hangingPunct="0"/>
            <a:r>
              <a:rPr lang="en-US" sz="1400" dirty="0"/>
              <a:t>7. </a:t>
            </a:r>
            <a:r>
              <a:rPr lang="en-US" sz="1400" dirty="0" err="1"/>
              <a:t>Ozel</a:t>
            </a:r>
            <a:r>
              <a:rPr lang="en-US" sz="1400" dirty="0"/>
              <a:t>, A. et al., (2017) </a:t>
            </a:r>
            <a:r>
              <a:rPr lang="en-US" sz="1400" i="1" dirty="0"/>
              <a:t>Physics of Fluid </a:t>
            </a:r>
            <a:r>
              <a:rPr lang="en-US" sz="1400" dirty="0"/>
              <a:t>(2017) 29: 103308.</a:t>
            </a:r>
          </a:p>
        </p:txBody>
      </p:sp>
    </p:spTree>
    <p:extLst>
      <p:ext uri="{BB962C8B-B14F-4D97-AF65-F5344CB8AC3E}">
        <p14:creationId xmlns:p14="http://schemas.microsoft.com/office/powerpoint/2010/main" val="1501880860"/>
      </p:ext>
    </p:extLst>
  </p:cSld>
  <p:clrMapOvr>
    <a:masterClrMapping/>
  </p:clrMapOvr>
  <p:transition spd="med" advTm="65092"/>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fld id="{C713A3F5-63FC-9E4D-8C18-75203108277E}" type="slidenum">
              <a:rPr lang="en-US" smtClean="0"/>
              <a:t>16</a:t>
            </a:fld>
            <a:endParaRPr lang="en-US"/>
          </a:p>
        </p:txBody>
      </p:sp>
      <p:sp>
        <p:nvSpPr>
          <p:cNvPr id="3" name="Text Placeholder 2"/>
          <p:cNvSpPr>
            <a:spLocks noGrp="1"/>
          </p:cNvSpPr>
          <p:nvPr>
            <p:ph type="body" idx="1"/>
          </p:nvPr>
        </p:nvSpPr>
        <p:spPr>
          <a:xfrm>
            <a:off x="369338" y="1045848"/>
            <a:ext cx="8405324" cy="924941"/>
          </a:xfrm>
        </p:spPr>
        <p:txBody>
          <a:bodyPr>
            <a:normAutofit/>
          </a:bodyPr>
          <a:lstStyle/>
          <a:p>
            <a:pPr marL="0" indent="0">
              <a:buNone/>
            </a:pPr>
            <a:r>
              <a:rPr lang="en-US" sz="2500" b="1" dirty="0" smtClean="0">
                <a:solidFill>
                  <a:schemeClr val="tx1">
                    <a:lumMod val="95000"/>
                    <a:lumOff val="5000"/>
                  </a:schemeClr>
                </a:solidFill>
              </a:rPr>
              <a:t>Simulation Snapshots</a:t>
            </a:r>
          </a:p>
        </p:txBody>
      </p:sp>
      <p:sp>
        <p:nvSpPr>
          <p:cNvPr id="4" name="Title 3"/>
          <p:cNvSpPr>
            <a:spLocks noGrp="1"/>
          </p:cNvSpPr>
          <p:nvPr>
            <p:ph type="title"/>
          </p:nvPr>
        </p:nvSpPr>
        <p:spPr/>
        <p:txBody>
          <a:bodyPr/>
          <a:lstStyle/>
          <a:p>
            <a:r>
              <a:rPr lang="en-US" dirty="0" smtClean="0">
                <a:solidFill>
                  <a:srgbClr val="0432FF"/>
                </a:solidFill>
              </a:rPr>
              <a:t>A posteriori </a:t>
            </a:r>
            <a:r>
              <a:rPr lang="en-US" dirty="0" smtClean="0">
                <a:solidFill>
                  <a:srgbClr val="0432FF"/>
                </a:solidFill>
              </a:rPr>
              <a:t>Test: Coarse-grid Simulation</a:t>
            </a:r>
            <a:endParaRPr lang="en-US" dirty="0"/>
          </a:p>
        </p:txBody>
      </p:sp>
      <p:grpSp>
        <p:nvGrpSpPr>
          <p:cNvPr id="10" name="Group 9"/>
          <p:cNvGrpSpPr/>
          <p:nvPr/>
        </p:nvGrpSpPr>
        <p:grpSpPr>
          <a:xfrm>
            <a:off x="7669405" y="2884141"/>
            <a:ext cx="1105257" cy="2758248"/>
            <a:chOff x="7331183" y="2873509"/>
            <a:chExt cx="1105257" cy="2758248"/>
          </a:xfrm>
        </p:grpSpPr>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83428" t="55124" r="4484"/>
            <a:stretch/>
          </p:blipFill>
          <p:spPr>
            <a:xfrm>
              <a:off x="7331183" y="3242839"/>
              <a:ext cx="1105257" cy="2388918"/>
            </a:xfrm>
            <a:prstGeom prst="rect">
              <a:avLst/>
            </a:prstGeom>
          </p:spPr>
        </p:pic>
        <mc:AlternateContent xmlns:mc="http://schemas.openxmlformats.org/markup-compatibility/2006" xmlns:a14="http://schemas.microsoft.com/office/drawing/2010/main">
          <mc:Choice Requires="a14">
            <p:sp>
              <p:nvSpPr>
                <p:cNvPr id="20" name="TextBox 19"/>
                <p:cNvSpPr txBox="1"/>
                <p:nvPr/>
              </p:nvSpPr>
              <p:spPr>
                <a:xfrm>
                  <a:off x="7385336" y="2873509"/>
                  <a:ext cx="38805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1800" b="0" i="1" u="none" strike="noStrike" cap="none" spc="0" normalizeH="0" baseline="0" smtClean="0">
                                <a:ln>
                                  <a:noFill/>
                                </a:ln>
                                <a:solidFill>
                                  <a:srgbClr val="000000"/>
                                </a:solidFill>
                                <a:effectLst/>
                                <a:uFillTx/>
                                <a:latin typeface="Cambria Math" charset="0"/>
                                <a:ea typeface="+mn-ea"/>
                                <a:cs typeface="+mn-cs"/>
                                <a:sym typeface="Calibri"/>
                              </a:rPr>
                            </m:ctrlPr>
                          </m:sSubPr>
                          <m:e>
                            <m:r>
                              <a:rPr kumimoji="0" lang="en-US" sz="1800" b="0" i="1" u="none" strike="noStrike" cap="none" spc="0" normalizeH="0" baseline="0" smtClean="0">
                                <a:ln>
                                  <a:noFill/>
                                </a:ln>
                                <a:solidFill>
                                  <a:srgbClr val="000000"/>
                                </a:solidFill>
                                <a:effectLst/>
                                <a:uFillTx/>
                                <a:latin typeface="Cambria Math" charset="0"/>
                                <a:ea typeface="+mn-ea"/>
                                <a:cs typeface="+mn-cs"/>
                                <a:sym typeface="Calibri"/>
                              </a:rPr>
                              <m:t>𝜙</m:t>
                            </m:r>
                          </m:e>
                          <m:sub>
                            <m:r>
                              <a:rPr kumimoji="0" lang="en-US" sz="1800" b="0" i="1" u="none" strike="noStrike" cap="none" spc="0" normalizeH="0" baseline="0" smtClean="0">
                                <a:ln>
                                  <a:noFill/>
                                </a:ln>
                                <a:solidFill>
                                  <a:srgbClr val="000000"/>
                                </a:solidFill>
                                <a:effectLst/>
                                <a:uFillTx/>
                                <a:latin typeface="Cambria Math" charset="0"/>
                                <a:ea typeface="+mn-ea"/>
                                <a:cs typeface="+mn-cs"/>
                                <a:sym typeface="Calibri"/>
                              </a:rPr>
                              <m:t>𝑠</m:t>
                            </m:r>
                          </m:sub>
                        </m:sSub>
                      </m:oMath>
                    </m:oMathPara>
                  </a14:m>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7385336" y="2873509"/>
                  <a:ext cx="388053" cy="369330"/>
                </a:xfrm>
                <a:prstGeom prst="rect">
                  <a:avLst/>
                </a:prstGeom>
                <a:blipFill rotWithShape="0">
                  <a:blip r:embed="rId7"/>
                  <a:stretch>
                    <a:fillRect l="-9375" b="-11475"/>
                  </a:stretch>
                </a:blipFill>
                <a:ln w="12700" cap="flat">
                  <a:noFill/>
                  <a:miter lim="400000"/>
                </a:ln>
                <a:effectLst/>
              </p:spPr>
              <p:txBody>
                <a:bodyPr/>
                <a:lstStyle/>
                <a:p>
                  <a:r>
                    <a:rPr lang="en-US">
                      <a:noFill/>
                    </a:rPr>
                    <a:t> </a:t>
                  </a:r>
                </a:p>
              </p:txBody>
            </p:sp>
          </mc:Fallback>
        </mc:AlternateContent>
      </p:grpSp>
      <p:grpSp>
        <p:nvGrpSpPr>
          <p:cNvPr id="11" name="Group 10"/>
          <p:cNvGrpSpPr/>
          <p:nvPr/>
        </p:nvGrpSpPr>
        <p:grpSpPr>
          <a:xfrm>
            <a:off x="687313" y="1461791"/>
            <a:ext cx="1582883" cy="4958119"/>
            <a:chOff x="687313" y="1461791"/>
            <a:chExt cx="1582883" cy="4958119"/>
          </a:xfrm>
        </p:grpSpPr>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42500" t="1252" r="40781"/>
            <a:stretch/>
          </p:blipFill>
          <p:spPr>
            <a:xfrm>
              <a:off x="735518" y="1461791"/>
              <a:ext cx="1534678" cy="4406475"/>
            </a:xfrm>
            <a:prstGeom prst="rect">
              <a:avLst/>
            </a:prstGeom>
          </p:spPr>
        </p:pic>
        <p:sp>
          <p:nvSpPr>
            <p:cNvPr id="13" name="TextBox 12"/>
            <p:cNvSpPr txBox="1"/>
            <p:nvPr/>
          </p:nvSpPr>
          <p:spPr>
            <a:xfrm>
              <a:off x="687313" y="5865914"/>
              <a:ext cx="1525091" cy="5539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500" b="0" i="0" u="none" strike="noStrike" cap="none" spc="0" normalizeH="0" baseline="0" dirty="0" smtClean="0">
                  <a:ln>
                    <a:noFill/>
                  </a:ln>
                  <a:solidFill>
                    <a:srgbClr val="000000"/>
                  </a:solidFill>
                  <a:effectLst/>
                  <a:uFillTx/>
                  <a:sym typeface="Calibri"/>
                </a:rPr>
                <a:t>(a)</a:t>
              </a:r>
            </a:p>
            <a:p>
              <a:pPr marL="0" marR="0" indent="0" algn="ctr" defTabSz="914400" rtl="0" fontAlgn="auto" latinLnBrk="0" hangingPunct="0">
                <a:lnSpc>
                  <a:spcPct val="100000"/>
                </a:lnSpc>
                <a:spcBef>
                  <a:spcPts val="0"/>
                </a:spcBef>
                <a:spcAft>
                  <a:spcPts val="0"/>
                </a:spcAft>
                <a:buClrTx/>
                <a:buSzTx/>
                <a:buFontTx/>
                <a:buNone/>
                <a:tabLst/>
              </a:pPr>
              <a:r>
                <a:rPr lang="en-US" sz="1500" dirty="0" smtClean="0">
                  <a:solidFill>
                    <a:srgbClr val="000000"/>
                  </a:solidFill>
                  <a:sym typeface="Calibri"/>
                </a:rPr>
                <a:t>Fine-grid (3 </a:t>
              </a:r>
              <a:r>
                <a:rPr lang="en-US" sz="1500" dirty="0" err="1" smtClean="0">
                  <a:solidFill>
                    <a:srgbClr val="000000"/>
                  </a:solidFill>
                  <a:sym typeface="Calibri"/>
                </a:rPr>
                <a:t>d</a:t>
              </a:r>
              <a:r>
                <a:rPr lang="en-US" sz="1500" baseline="-25000" dirty="0" err="1" smtClean="0">
                  <a:solidFill>
                    <a:srgbClr val="000000"/>
                  </a:solidFill>
                  <a:sym typeface="Calibri"/>
                </a:rPr>
                <a:t>p</a:t>
              </a:r>
              <a:r>
                <a:rPr lang="en-US" sz="1500" dirty="0" smtClean="0">
                  <a:solidFill>
                    <a:srgbClr val="000000"/>
                  </a:solidFill>
                  <a:sym typeface="Calibri"/>
                </a:rPr>
                <a:t>) </a:t>
              </a:r>
              <a:endParaRPr kumimoji="0" lang="en-US" sz="1500" b="0" i="0" u="none" strike="noStrike" cap="none" spc="0" normalizeH="0" baseline="0" dirty="0">
                <a:ln>
                  <a:noFill/>
                </a:ln>
                <a:solidFill>
                  <a:srgbClr val="000000"/>
                </a:solidFill>
                <a:effectLst/>
                <a:uFillTx/>
                <a:sym typeface="Calibri"/>
              </a:endParaRPr>
            </a:p>
          </p:txBody>
        </p:sp>
      </p:grpSp>
      <p:grpSp>
        <p:nvGrpSpPr>
          <p:cNvPr id="12" name="Group 11"/>
          <p:cNvGrpSpPr/>
          <p:nvPr/>
        </p:nvGrpSpPr>
        <p:grpSpPr>
          <a:xfrm>
            <a:off x="2212404" y="1447656"/>
            <a:ext cx="1808903" cy="5422106"/>
            <a:chOff x="2212404" y="1447656"/>
            <a:chExt cx="1808903" cy="5422106"/>
          </a:xfrm>
        </p:grpSpPr>
        <p:pic>
          <p:nvPicPr>
            <p:cNvPr id="8" name="Picture 7"/>
            <p:cNvPicPr>
              <a:picLocks noChangeAspect="1"/>
            </p:cNvPicPr>
            <p:nvPr/>
          </p:nvPicPr>
          <p:blipFill rotWithShape="1">
            <a:blip r:embed="rId8">
              <a:extLst>
                <a:ext uri="{28A0092B-C50C-407E-A947-70E740481C1C}">
                  <a14:useLocalDpi xmlns:a14="http://schemas.microsoft.com/office/drawing/2010/main" val="0"/>
                </a:ext>
              </a:extLst>
            </a:blip>
            <a:srcRect l="40937" t="986" r="40626"/>
            <a:stretch/>
          </p:blipFill>
          <p:spPr>
            <a:xfrm>
              <a:off x="2325108" y="1447656"/>
              <a:ext cx="1696199" cy="4418258"/>
            </a:xfrm>
            <a:prstGeom prst="rect">
              <a:avLst/>
            </a:prstGeom>
          </p:spPr>
        </p:pic>
        <p:sp>
          <p:nvSpPr>
            <p:cNvPr id="24" name="TextBox 23"/>
            <p:cNvSpPr txBox="1"/>
            <p:nvPr/>
          </p:nvSpPr>
          <p:spPr>
            <a:xfrm>
              <a:off x="2212404" y="5854101"/>
              <a:ext cx="1727747" cy="1015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500" b="0" i="0" u="none" strike="noStrike" cap="none" spc="0" normalizeH="0" baseline="0" dirty="0" smtClean="0">
                  <a:ln>
                    <a:noFill/>
                  </a:ln>
                  <a:solidFill>
                    <a:srgbClr val="000000"/>
                  </a:solidFill>
                  <a:effectLst/>
                  <a:uFillTx/>
                  <a:sym typeface="Calibri"/>
                </a:rPr>
                <a:t>(b)</a:t>
              </a:r>
            </a:p>
            <a:p>
              <a:pPr marL="0" marR="0" indent="0" algn="ctr" defTabSz="914400" rtl="0" fontAlgn="auto" latinLnBrk="0" hangingPunct="0">
                <a:lnSpc>
                  <a:spcPct val="100000"/>
                </a:lnSpc>
                <a:spcBef>
                  <a:spcPts val="0"/>
                </a:spcBef>
                <a:spcAft>
                  <a:spcPts val="0"/>
                </a:spcAft>
                <a:buClrTx/>
                <a:buSzTx/>
                <a:buFontTx/>
                <a:buNone/>
                <a:tabLst/>
              </a:pPr>
              <a:r>
                <a:rPr lang="en-US" sz="1500" dirty="0" smtClean="0">
                  <a:solidFill>
                    <a:srgbClr val="000000"/>
                  </a:solidFill>
                  <a:sym typeface="Calibri"/>
                </a:rPr>
                <a:t>Fine-grid (3 </a:t>
              </a:r>
              <a:r>
                <a:rPr lang="en-US" sz="1500" dirty="0" err="1" smtClean="0">
                  <a:solidFill>
                    <a:srgbClr val="000000"/>
                  </a:solidFill>
                  <a:sym typeface="Calibri"/>
                </a:rPr>
                <a:t>d</a:t>
              </a:r>
              <a:r>
                <a:rPr lang="en-US" sz="1500" baseline="-25000" dirty="0" err="1" smtClean="0">
                  <a:solidFill>
                    <a:srgbClr val="000000"/>
                  </a:solidFill>
                  <a:sym typeface="Calibri"/>
                </a:rPr>
                <a:t>p</a:t>
              </a:r>
              <a:r>
                <a:rPr lang="en-US" sz="1500" dirty="0" smtClean="0">
                  <a:solidFill>
                    <a:srgbClr val="000000"/>
                  </a:solidFill>
                  <a:sym typeface="Calibri"/>
                </a:rPr>
                <a:t>) result mapped on coarse grid (27 </a:t>
              </a:r>
              <a:r>
                <a:rPr lang="en-US" sz="1500" dirty="0" err="1" smtClean="0">
                  <a:solidFill>
                    <a:srgbClr val="000000"/>
                  </a:solidFill>
                  <a:sym typeface="Calibri"/>
                </a:rPr>
                <a:t>d</a:t>
              </a:r>
              <a:r>
                <a:rPr lang="en-US" sz="1500" baseline="-25000" dirty="0" err="1" smtClean="0">
                  <a:solidFill>
                    <a:srgbClr val="000000"/>
                  </a:solidFill>
                  <a:sym typeface="Calibri"/>
                </a:rPr>
                <a:t>p</a:t>
              </a:r>
              <a:r>
                <a:rPr lang="en-US" sz="1500" dirty="0" smtClean="0">
                  <a:solidFill>
                    <a:srgbClr val="000000"/>
                  </a:solidFill>
                  <a:sym typeface="Calibri"/>
                </a:rPr>
                <a:t>) </a:t>
              </a:r>
              <a:endParaRPr kumimoji="0" lang="en-US" sz="1500" b="0" i="0" u="none" strike="noStrike" cap="none" spc="0" normalizeH="0" baseline="0" dirty="0">
                <a:ln>
                  <a:noFill/>
                </a:ln>
                <a:solidFill>
                  <a:srgbClr val="000000"/>
                </a:solidFill>
                <a:effectLst/>
                <a:uFillTx/>
                <a:sym typeface="Calibri"/>
              </a:endParaRPr>
            </a:p>
          </p:txBody>
        </p:sp>
      </p:grpSp>
      <p:grpSp>
        <p:nvGrpSpPr>
          <p:cNvPr id="14" name="Group 13"/>
          <p:cNvGrpSpPr/>
          <p:nvPr/>
        </p:nvGrpSpPr>
        <p:grpSpPr>
          <a:xfrm>
            <a:off x="3926658" y="1447656"/>
            <a:ext cx="1839944" cy="5410293"/>
            <a:chOff x="3926658" y="1447656"/>
            <a:chExt cx="1839944" cy="5410293"/>
          </a:xfrm>
        </p:grpSpPr>
        <p:pic>
          <p:nvPicPr>
            <p:cNvPr id="6" name="Picture 5"/>
            <p:cNvPicPr>
              <a:picLocks noChangeAspect="1"/>
            </p:cNvPicPr>
            <p:nvPr/>
          </p:nvPicPr>
          <p:blipFill rotWithShape="1">
            <a:blip r:embed="rId9">
              <a:extLst>
                <a:ext uri="{28A0092B-C50C-407E-A947-70E740481C1C}">
                  <a14:useLocalDpi xmlns:a14="http://schemas.microsoft.com/office/drawing/2010/main" val="0"/>
                </a:ext>
              </a:extLst>
            </a:blip>
            <a:srcRect l="39375" t="986" r="40625"/>
            <a:stretch/>
          </p:blipFill>
          <p:spPr>
            <a:xfrm>
              <a:off x="3926658" y="1447656"/>
              <a:ext cx="1839944" cy="4418258"/>
            </a:xfrm>
            <a:prstGeom prst="rect">
              <a:avLst/>
            </a:prstGeom>
          </p:spPr>
        </p:pic>
        <p:sp>
          <p:nvSpPr>
            <p:cNvPr id="25" name="TextBox 24"/>
            <p:cNvSpPr txBox="1"/>
            <p:nvPr/>
          </p:nvSpPr>
          <p:spPr>
            <a:xfrm>
              <a:off x="4173046" y="5842288"/>
              <a:ext cx="1593556" cy="1015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500" b="0" i="0" u="none" strike="noStrike" cap="none" spc="0" normalizeH="0" baseline="0" dirty="0" smtClean="0">
                  <a:ln>
                    <a:noFill/>
                  </a:ln>
                  <a:solidFill>
                    <a:srgbClr val="000000"/>
                  </a:solidFill>
                  <a:effectLst/>
                  <a:uFillTx/>
                  <a:sym typeface="Calibri"/>
                </a:rPr>
                <a:t>(c)</a:t>
              </a:r>
            </a:p>
            <a:p>
              <a:pPr marL="0" marR="0" indent="0" algn="ctr" defTabSz="914400" rtl="0" fontAlgn="auto" latinLnBrk="0" hangingPunct="0">
                <a:lnSpc>
                  <a:spcPct val="100000"/>
                </a:lnSpc>
                <a:spcBef>
                  <a:spcPts val="0"/>
                </a:spcBef>
                <a:spcAft>
                  <a:spcPts val="0"/>
                </a:spcAft>
                <a:buClrTx/>
                <a:buSzTx/>
                <a:buFontTx/>
                <a:buNone/>
                <a:tabLst/>
              </a:pPr>
              <a:r>
                <a:rPr lang="en-US" sz="1500" dirty="0" smtClean="0">
                  <a:solidFill>
                    <a:srgbClr val="000000"/>
                  </a:solidFill>
                  <a:sym typeface="Calibri"/>
                </a:rPr>
                <a:t>Coarse-grid (27 </a:t>
              </a:r>
              <a:r>
                <a:rPr lang="en-US" sz="1500" dirty="0" err="1" smtClean="0">
                  <a:solidFill>
                    <a:srgbClr val="000000"/>
                  </a:solidFill>
                  <a:sym typeface="Calibri"/>
                </a:rPr>
                <a:t>d</a:t>
              </a:r>
              <a:r>
                <a:rPr lang="en-US" sz="1500" baseline="-25000" dirty="0" err="1" smtClean="0">
                  <a:solidFill>
                    <a:srgbClr val="000000"/>
                  </a:solidFill>
                  <a:sym typeface="Calibri"/>
                </a:rPr>
                <a:t>p</a:t>
              </a:r>
              <a:r>
                <a:rPr lang="en-US" sz="1500" dirty="0" smtClean="0">
                  <a:solidFill>
                    <a:srgbClr val="000000"/>
                  </a:solidFill>
                  <a:sym typeface="Calibri"/>
                </a:rPr>
                <a:t>) with </a:t>
              </a:r>
              <a:r>
                <a:rPr lang="en-US" sz="1500" dirty="0" err="1" smtClean="0">
                  <a:solidFill>
                    <a:srgbClr val="000000"/>
                  </a:solidFill>
                  <a:sym typeface="Calibri"/>
                </a:rPr>
                <a:t>v</a:t>
              </a:r>
              <a:r>
                <a:rPr lang="en-US" sz="1500" baseline="-25000" dirty="0" err="1" smtClean="0">
                  <a:solidFill>
                    <a:srgbClr val="000000"/>
                  </a:solidFill>
                  <a:sym typeface="Calibri"/>
                </a:rPr>
                <a:t>d</a:t>
              </a:r>
              <a:r>
                <a:rPr lang="en-US" sz="1500" dirty="0" smtClean="0">
                  <a:solidFill>
                    <a:srgbClr val="000000"/>
                  </a:solidFill>
                  <a:sym typeface="Calibri"/>
                </a:rPr>
                <a:t> corrected Wen&amp;Yu</a:t>
              </a:r>
              <a:endParaRPr kumimoji="0" lang="en-US" sz="1500" b="0" i="0" u="none" strike="noStrike" cap="none" spc="0" normalizeH="0" baseline="0" dirty="0">
                <a:ln>
                  <a:noFill/>
                </a:ln>
                <a:solidFill>
                  <a:srgbClr val="000000"/>
                </a:solidFill>
                <a:effectLst/>
                <a:uFillTx/>
                <a:sym typeface="Calibri"/>
              </a:endParaRPr>
            </a:p>
          </p:txBody>
        </p:sp>
      </p:grpSp>
      <p:grpSp>
        <p:nvGrpSpPr>
          <p:cNvPr id="15" name="Group 14"/>
          <p:cNvGrpSpPr/>
          <p:nvPr/>
        </p:nvGrpSpPr>
        <p:grpSpPr>
          <a:xfrm>
            <a:off x="5895921" y="1435843"/>
            <a:ext cx="1556931" cy="5191273"/>
            <a:chOff x="5895921" y="1435843"/>
            <a:chExt cx="1556931" cy="5191273"/>
          </a:xfrm>
        </p:grpSpPr>
        <p:pic>
          <p:nvPicPr>
            <p:cNvPr id="7" name="Picture 6"/>
            <p:cNvPicPr>
              <a:picLocks noChangeAspect="1"/>
            </p:cNvPicPr>
            <p:nvPr/>
          </p:nvPicPr>
          <p:blipFill rotWithShape="1">
            <a:blip r:embed="rId10">
              <a:extLst>
                <a:ext uri="{28A0092B-C50C-407E-A947-70E740481C1C}">
                  <a14:useLocalDpi xmlns:a14="http://schemas.microsoft.com/office/drawing/2010/main" val="0"/>
                </a:ext>
              </a:extLst>
            </a:blip>
            <a:srcRect l="41927" t="793" r="42556" b="1"/>
            <a:stretch/>
          </p:blipFill>
          <p:spPr>
            <a:xfrm>
              <a:off x="5931032" y="1435843"/>
              <a:ext cx="1424737" cy="4418258"/>
            </a:xfrm>
            <a:prstGeom prst="rect">
              <a:avLst/>
            </a:prstGeom>
          </p:spPr>
        </p:pic>
        <p:sp>
          <p:nvSpPr>
            <p:cNvPr id="29" name="TextBox 28"/>
            <p:cNvSpPr txBox="1"/>
            <p:nvPr/>
          </p:nvSpPr>
          <p:spPr>
            <a:xfrm>
              <a:off x="5895921" y="5842288"/>
              <a:ext cx="1556931" cy="7848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500" b="0" i="0" u="none" strike="noStrike" cap="none" spc="0" normalizeH="0" baseline="0" dirty="0" smtClean="0">
                  <a:ln>
                    <a:noFill/>
                  </a:ln>
                  <a:solidFill>
                    <a:srgbClr val="000000"/>
                  </a:solidFill>
                  <a:effectLst/>
                  <a:uFillTx/>
                  <a:sym typeface="Calibri"/>
                </a:rPr>
                <a:t>(d)</a:t>
              </a:r>
            </a:p>
            <a:p>
              <a:pPr marL="0" marR="0" indent="0" algn="ctr" defTabSz="914400" rtl="0" fontAlgn="auto" latinLnBrk="0" hangingPunct="0">
                <a:lnSpc>
                  <a:spcPct val="100000"/>
                </a:lnSpc>
                <a:spcBef>
                  <a:spcPts val="0"/>
                </a:spcBef>
                <a:spcAft>
                  <a:spcPts val="0"/>
                </a:spcAft>
                <a:buClrTx/>
                <a:buSzTx/>
                <a:buFontTx/>
                <a:buNone/>
                <a:tabLst/>
              </a:pPr>
              <a:r>
                <a:rPr lang="en-US" sz="1500" dirty="0" smtClean="0">
                  <a:solidFill>
                    <a:srgbClr val="000000"/>
                  </a:solidFill>
                  <a:sym typeface="Calibri"/>
                </a:rPr>
                <a:t>Coarse-grid (27 </a:t>
              </a:r>
              <a:r>
                <a:rPr lang="en-US" sz="1500" dirty="0" err="1" smtClean="0">
                  <a:solidFill>
                    <a:srgbClr val="000000"/>
                  </a:solidFill>
                  <a:sym typeface="Calibri"/>
                </a:rPr>
                <a:t>d</a:t>
              </a:r>
              <a:r>
                <a:rPr lang="en-US" sz="1500" baseline="-25000" dirty="0" err="1" smtClean="0">
                  <a:solidFill>
                    <a:srgbClr val="000000"/>
                  </a:solidFill>
                  <a:sym typeface="Calibri"/>
                </a:rPr>
                <a:t>p</a:t>
              </a:r>
              <a:r>
                <a:rPr lang="en-US" sz="1500" dirty="0" smtClean="0">
                  <a:solidFill>
                    <a:srgbClr val="000000"/>
                  </a:solidFill>
                  <a:sym typeface="Calibri"/>
                </a:rPr>
                <a:t>) with Wen&amp;Yu</a:t>
              </a:r>
              <a:endParaRPr kumimoji="0" lang="en-US" sz="1500" b="0" i="0" u="none" strike="noStrike" cap="none" spc="0" normalizeH="0" baseline="0" dirty="0">
                <a:ln>
                  <a:noFill/>
                </a:ln>
                <a:solidFill>
                  <a:srgbClr val="000000"/>
                </a:solidFill>
                <a:effectLst/>
                <a:uFillTx/>
                <a:sym typeface="Calibri"/>
              </a:endParaRPr>
            </a:p>
          </p:txBody>
        </p:sp>
      </p:grpSp>
    </p:spTree>
    <p:custDataLst>
      <p:tags r:id="rId1"/>
    </p:custDataLst>
    <p:extLst>
      <p:ext uri="{BB962C8B-B14F-4D97-AF65-F5344CB8AC3E}">
        <p14:creationId xmlns:p14="http://schemas.microsoft.com/office/powerpoint/2010/main" val="1700035608"/>
      </p:ext>
    </p:extLst>
  </p:cSld>
  <p:clrMapOvr>
    <a:masterClrMapping/>
  </p:clrMapOvr>
  <p:transition spd="med" advTm="6717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fld id="{C713A3F5-63FC-9E4D-8C18-75203108277E}" type="slidenum">
              <a:rPr lang="en-US" smtClean="0"/>
              <a:t>17</a:t>
            </a:fld>
            <a:endParaRPr lang="en-US"/>
          </a:p>
        </p:txBody>
      </p:sp>
      <p:sp>
        <p:nvSpPr>
          <p:cNvPr id="3" name="Text Placeholder 2"/>
          <p:cNvSpPr>
            <a:spLocks noGrp="1"/>
          </p:cNvSpPr>
          <p:nvPr>
            <p:ph type="body" idx="1"/>
          </p:nvPr>
        </p:nvSpPr>
        <p:spPr>
          <a:xfrm>
            <a:off x="305719" y="1250888"/>
            <a:ext cx="5088084" cy="554763"/>
          </a:xfrm>
        </p:spPr>
        <p:txBody>
          <a:bodyPr>
            <a:normAutofit fontScale="92500"/>
          </a:bodyPr>
          <a:lstStyle/>
          <a:p>
            <a:pPr marL="0" indent="0">
              <a:buNone/>
            </a:pPr>
            <a:r>
              <a:rPr lang="en-US" sz="2200" b="1" dirty="0" smtClean="0">
                <a:solidFill>
                  <a:schemeClr val="tx1">
                    <a:lumMod val="95000"/>
                    <a:lumOff val="5000"/>
                  </a:schemeClr>
                </a:solidFill>
              </a:rPr>
              <a:t>Axial Direction Solid Volume Fraction Profile </a:t>
            </a:r>
          </a:p>
          <a:p>
            <a:pPr marL="0" indent="0">
              <a:buNone/>
            </a:pPr>
            <a:endParaRPr lang="en-US" sz="2000" dirty="0" smtClean="0">
              <a:solidFill>
                <a:srgbClr val="0432FF"/>
              </a:solidFill>
            </a:endParaRPr>
          </a:p>
        </p:txBody>
      </p:sp>
      <p:sp>
        <p:nvSpPr>
          <p:cNvPr id="4" name="Title 3"/>
          <p:cNvSpPr>
            <a:spLocks noGrp="1"/>
          </p:cNvSpPr>
          <p:nvPr>
            <p:ph type="title"/>
          </p:nvPr>
        </p:nvSpPr>
        <p:spPr/>
        <p:txBody>
          <a:bodyPr/>
          <a:lstStyle/>
          <a:p>
            <a:r>
              <a:rPr lang="en-US" dirty="0">
                <a:solidFill>
                  <a:srgbClr val="0432FF"/>
                </a:solidFill>
              </a:rPr>
              <a:t>A posteriori </a:t>
            </a:r>
            <a:r>
              <a:rPr lang="en-US" dirty="0">
                <a:solidFill>
                  <a:srgbClr val="0432FF"/>
                </a:solidFill>
              </a:rPr>
              <a:t>Test: Coarse-grid Simulation</a:t>
            </a:r>
            <a:endParaRPr lang="en-US" dirty="0"/>
          </a:p>
        </p:txBody>
      </p:sp>
      <p:sp>
        <p:nvSpPr>
          <p:cNvPr id="11" name="Rectangle 10"/>
          <p:cNvSpPr/>
          <p:nvPr/>
        </p:nvSpPr>
        <p:spPr>
          <a:xfrm rot="16200000">
            <a:off x="4185804" y="3452678"/>
            <a:ext cx="1859355" cy="369332"/>
          </a:xfrm>
          <a:prstGeom prst="rect">
            <a:avLst/>
          </a:prstGeom>
        </p:spPr>
        <p:txBody>
          <a:bodyPr wrap="none">
            <a:spAutoFit/>
          </a:bodyPr>
          <a:lstStyle/>
          <a:p>
            <a:pPr hangingPunct="0"/>
            <a:r>
              <a:rPr lang="en-US" dirty="0" smtClean="0">
                <a:solidFill>
                  <a:srgbClr val="000000"/>
                </a:solidFill>
                <a:sym typeface="Calibri"/>
              </a:rPr>
              <a:t>Dimension Height</a:t>
            </a:r>
            <a:endParaRPr lang="en-US" dirty="0">
              <a:solidFill>
                <a:srgbClr val="000000"/>
              </a:solidFill>
              <a:sym typeface="Calibri"/>
            </a:endParaRPr>
          </a:p>
        </p:txBody>
      </p:sp>
      <p:sp>
        <p:nvSpPr>
          <p:cNvPr id="12" name="TextBox 11"/>
          <p:cNvSpPr txBox="1"/>
          <p:nvPr/>
        </p:nvSpPr>
        <p:spPr>
          <a:xfrm>
            <a:off x="305719" y="2067684"/>
            <a:ext cx="4451475" cy="31393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800100" lvl="1" indent="-342900">
              <a:lnSpc>
                <a:spcPct val="150000"/>
              </a:lnSpc>
              <a:spcBef>
                <a:spcPts val="0"/>
              </a:spcBef>
              <a:buFont typeface="Arial" charset="0"/>
              <a:buChar char="•"/>
            </a:pPr>
            <a:r>
              <a:rPr lang="en-US" sz="2000" dirty="0"/>
              <a:t>Wen&amp;Yu </a:t>
            </a:r>
            <a:r>
              <a:rPr lang="en-US" sz="2000" dirty="0" err="1" smtClean="0"/>
              <a:t>overpredicts</a:t>
            </a:r>
            <a:r>
              <a:rPr lang="en-US" sz="2000" dirty="0" smtClean="0"/>
              <a:t> </a:t>
            </a:r>
            <a:r>
              <a:rPr lang="en-US" sz="2000" dirty="0"/>
              <a:t>the bed height for </a:t>
            </a:r>
            <a:r>
              <a:rPr lang="en-US" sz="2000" dirty="0" smtClean="0"/>
              <a:t>coarse-grid </a:t>
            </a:r>
            <a:r>
              <a:rPr lang="en-US" sz="2000" dirty="0"/>
              <a:t>simulation</a:t>
            </a:r>
          </a:p>
          <a:p>
            <a:pPr marL="800100" lvl="1" indent="-342900">
              <a:lnSpc>
                <a:spcPct val="150000"/>
              </a:lnSpc>
              <a:spcBef>
                <a:spcPts val="0"/>
              </a:spcBef>
              <a:buFont typeface="Arial" charset="0"/>
              <a:buChar char="•"/>
            </a:pPr>
            <a:r>
              <a:rPr lang="en-US" sz="2000" dirty="0"/>
              <a:t>Drift velocity correction effectively correct drag coefficient  -  bring the bed expansion closer to fine-grid results</a:t>
            </a: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grpSp>
        <p:nvGrpSpPr>
          <p:cNvPr id="6" name="Group 5"/>
          <p:cNvGrpSpPr/>
          <p:nvPr/>
        </p:nvGrpSpPr>
        <p:grpSpPr>
          <a:xfrm>
            <a:off x="4883238" y="1143000"/>
            <a:ext cx="3963249" cy="5424594"/>
            <a:chOff x="4883238" y="1143000"/>
            <a:chExt cx="3963249" cy="5424594"/>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129" t="8205" r="11079"/>
            <a:stretch/>
          </p:blipFill>
          <p:spPr>
            <a:xfrm>
              <a:off x="4883238" y="1143000"/>
              <a:ext cx="3963249" cy="5424594"/>
            </a:xfrm>
            <a:prstGeom prst="rect">
              <a:avLst/>
            </a:prstGeom>
          </p:spPr>
        </p:pic>
        <p:sp>
          <p:nvSpPr>
            <p:cNvPr id="5" name="TextBox 4"/>
            <p:cNvSpPr txBox="1"/>
            <p:nvPr/>
          </p:nvSpPr>
          <p:spPr>
            <a:xfrm>
              <a:off x="6967606" y="1470692"/>
              <a:ext cx="199449" cy="200055"/>
            </a:xfrm>
            <a:prstGeom prst="rect">
              <a:avLst/>
            </a:prstGeom>
            <a:solidFill>
              <a:srgbClr val="FFFF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hangingPunct="0"/>
              <a:r>
                <a:rPr lang="en-US" sz="1300" dirty="0" smtClean="0">
                  <a:solidFill>
                    <a:srgbClr val="000000"/>
                  </a:solidFill>
                  <a:sym typeface="Calibri"/>
                </a:rPr>
                <a:t>27</a:t>
              </a:r>
              <a:endParaRPr lang="en-US" sz="1300" dirty="0">
                <a:solidFill>
                  <a:srgbClr val="000000"/>
                </a:solidFill>
                <a:sym typeface="Calibri"/>
              </a:endParaRPr>
            </a:p>
          </p:txBody>
        </p:sp>
        <p:sp>
          <p:nvSpPr>
            <p:cNvPr id="13" name="TextBox 12"/>
            <p:cNvSpPr txBox="1"/>
            <p:nvPr/>
          </p:nvSpPr>
          <p:spPr>
            <a:xfrm>
              <a:off x="6959857" y="1705623"/>
              <a:ext cx="107474" cy="200055"/>
            </a:xfrm>
            <a:prstGeom prst="rect">
              <a:avLst/>
            </a:prstGeom>
            <a:solidFill>
              <a:srgbClr val="FFFF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hangingPunct="0"/>
              <a:r>
                <a:rPr lang="en-US" sz="1300">
                  <a:solidFill>
                    <a:srgbClr val="000000"/>
                  </a:solidFill>
                  <a:sym typeface="Calibri"/>
                </a:rPr>
                <a:t>3</a:t>
              </a:r>
              <a:endParaRPr lang="en-US" sz="1300" dirty="0">
                <a:solidFill>
                  <a:srgbClr val="000000"/>
                </a:solidFill>
                <a:sym typeface="Calibri"/>
              </a:endParaRPr>
            </a:p>
          </p:txBody>
        </p:sp>
        <p:sp>
          <p:nvSpPr>
            <p:cNvPr id="15" name="TextBox 14"/>
            <p:cNvSpPr txBox="1"/>
            <p:nvPr/>
          </p:nvSpPr>
          <p:spPr>
            <a:xfrm>
              <a:off x="6967606" y="1940554"/>
              <a:ext cx="199449" cy="200055"/>
            </a:xfrm>
            <a:prstGeom prst="rect">
              <a:avLst/>
            </a:prstGeom>
            <a:solidFill>
              <a:srgbClr val="FFFF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hangingPunct="0"/>
              <a:r>
                <a:rPr lang="en-US" sz="1300" dirty="0" smtClean="0">
                  <a:solidFill>
                    <a:srgbClr val="000000"/>
                  </a:solidFill>
                  <a:sym typeface="Calibri"/>
                </a:rPr>
                <a:t>27</a:t>
              </a:r>
              <a:endParaRPr lang="en-US" sz="1300" dirty="0">
                <a:solidFill>
                  <a:srgbClr val="000000"/>
                </a:solidFill>
                <a:sym typeface="Calibri"/>
              </a:endParaRPr>
            </a:p>
          </p:txBody>
        </p:sp>
      </p:grpSp>
    </p:spTree>
    <p:extLst>
      <p:ext uri="{BB962C8B-B14F-4D97-AF65-F5344CB8AC3E}">
        <p14:creationId xmlns:p14="http://schemas.microsoft.com/office/powerpoint/2010/main" val="1839027309"/>
      </p:ext>
    </p:extLst>
  </p:cSld>
  <p:clrMapOvr>
    <a:masterClrMapping/>
  </p:clrMapOvr>
  <p:transition spd="med" advTm="28157"/>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fld id="{C713A3F5-63FC-9E4D-8C18-75203108277E}" type="slidenum">
              <a:rPr lang="en-US" smtClean="0"/>
              <a:t>18</a:t>
            </a:fld>
            <a:endParaRPr lang="en-US"/>
          </a:p>
        </p:txBody>
      </p:sp>
      <p:sp>
        <p:nvSpPr>
          <p:cNvPr id="4" name="Title 3"/>
          <p:cNvSpPr>
            <a:spLocks noGrp="1"/>
          </p:cNvSpPr>
          <p:nvPr>
            <p:ph type="title"/>
          </p:nvPr>
        </p:nvSpPr>
        <p:spPr/>
        <p:txBody>
          <a:bodyPr/>
          <a:lstStyle/>
          <a:p>
            <a:r>
              <a:rPr lang="en-US" dirty="0">
                <a:solidFill>
                  <a:srgbClr val="0432FF"/>
                </a:solidFill>
              </a:rPr>
              <a:t>A p</a:t>
            </a:r>
            <a:r>
              <a:rPr lang="en-US" dirty="0" smtClean="0">
                <a:solidFill>
                  <a:srgbClr val="0432FF"/>
                </a:solidFill>
              </a:rPr>
              <a:t>osteriori </a:t>
            </a:r>
            <a:r>
              <a:rPr lang="en-US" dirty="0">
                <a:solidFill>
                  <a:srgbClr val="0432FF"/>
                </a:solidFill>
              </a:rPr>
              <a:t>Test: Coarse-grid Simulation</a:t>
            </a:r>
            <a:endParaRPr lang="en-US"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6404" r="5793"/>
          <a:stretch/>
        </p:blipFill>
        <p:spPr>
          <a:xfrm>
            <a:off x="1248806" y="1409461"/>
            <a:ext cx="2920501" cy="4304468"/>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7059" r="6666"/>
          <a:stretch/>
        </p:blipFill>
        <p:spPr>
          <a:xfrm>
            <a:off x="4479211" y="1409461"/>
            <a:ext cx="2940160" cy="4410239"/>
          </a:xfrm>
          <a:prstGeom prst="rect">
            <a:avLst/>
          </a:prstGeom>
        </p:spPr>
      </p:pic>
      <p:sp>
        <p:nvSpPr>
          <p:cNvPr id="9" name="TextBox 8"/>
          <p:cNvSpPr txBox="1"/>
          <p:nvPr/>
        </p:nvSpPr>
        <p:spPr>
          <a:xfrm>
            <a:off x="1914364" y="5635035"/>
            <a:ext cx="5733607"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mn-lt"/>
                <a:ea typeface="+mn-ea"/>
                <a:cs typeface="+mn-cs"/>
                <a:sym typeface="Calibri"/>
              </a:rPr>
              <a:t>(a) Wen&amp;Yu.                                       (b) Wen&amp;Yu + </a:t>
            </a:r>
            <a:r>
              <a:rPr kumimoji="0" lang="en-US" sz="1800" b="0" i="0" u="none" strike="noStrike" cap="none" spc="0" normalizeH="0" baseline="0" dirty="0" err="1" smtClean="0">
                <a:ln>
                  <a:noFill/>
                </a:ln>
                <a:solidFill>
                  <a:srgbClr val="000000"/>
                </a:solidFill>
                <a:effectLst/>
                <a:uFillTx/>
                <a:latin typeface="+mn-lt"/>
                <a:ea typeface="+mn-ea"/>
                <a:cs typeface="+mn-cs"/>
                <a:sym typeface="Calibri"/>
              </a:rPr>
              <a:t>v</a:t>
            </a:r>
            <a:r>
              <a:rPr kumimoji="0" lang="en-US" sz="1800" b="0" i="0" u="none" strike="noStrike" cap="none" spc="0" normalizeH="0" baseline="-25000" dirty="0" err="1" smtClean="0">
                <a:ln>
                  <a:noFill/>
                </a:ln>
                <a:solidFill>
                  <a:srgbClr val="000000"/>
                </a:solidFill>
                <a:effectLst/>
                <a:uFillTx/>
                <a:latin typeface="+mn-lt"/>
                <a:ea typeface="+mn-ea"/>
                <a:cs typeface="+mn-cs"/>
                <a:sym typeface="Calibri"/>
              </a:rPr>
              <a:t>d</a:t>
            </a: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3" name="Rectangle 2"/>
          <p:cNvSpPr/>
          <p:nvPr/>
        </p:nvSpPr>
        <p:spPr>
          <a:xfrm>
            <a:off x="117557" y="1040129"/>
            <a:ext cx="4134209" cy="369332"/>
          </a:xfrm>
          <a:prstGeom prst="rect">
            <a:avLst/>
          </a:prstGeom>
        </p:spPr>
        <p:txBody>
          <a:bodyPr wrap="none">
            <a:spAutoFit/>
          </a:bodyPr>
          <a:lstStyle/>
          <a:p>
            <a:r>
              <a:rPr lang="en-US" b="1" dirty="0">
                <a:solidFill>
                  <a:srgbClr val="000000"/>
                </a:solidFill>
                <a:latin typeface="Calibri" charset="0"/>
              </a:rPr>
              <a:t>Particle volume fraction vs. bed elevation</a:t>
            </a:r>
            <a:endParaRPr lang="en-US" b="1" dirty="0"/>
          </a:p>
        </p:txBody>
      </p:sp>
    </p:spTree>
    <p:extLst>
      <p:ext uri="{BB962C8B-B14F-4D97-AF65-F5344CB8AC3E}">
        <p14:creationId xmlns:p14="http://schemas.microsoft.com/office/powerpoint/2010/main" val="813990975"/>
      </p:ext>
    </p:extLst>
  </p:cSld>
  <p:clrMapOvr>
    <a:masterClrMapping/>
  </p:clrMapOvr>
  <p:transition spd="med" advTm="34932"/>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fld id="{C713A3F5-63FC-9E4D-8C18-75203108277E}" type="slidenum">
              <a:rPr lang="en-US" smtClean="0"/>
              <a:t>19</a:t>
            </a:fld>
            <a:endParaRPr lang="en-US"/>
          </a:p>
        </p:txBody>
      </p:sp>
      <p:sp>
        <p:nvSpPr>
          <p:cNvPr id="3" name="Text Placeholder 2"/>
          <p:cNvSpPr>
            <a:spLocks noGrp="1"/>
          </p:cNvSpPr>
          <p:nvPr>
            <p:ph type="body" idx="1"/>
          </p:nvPr>
        </p:nvSpPr>
        <p:spPr>
          <a:xfrm>
            <a:off x="181356" y="1101673"/>
            <a:ext cx="8229601" cy="609600"/>
          </a:xfrm>
        </p:spPr>
        <p:txBody>
          <a:bodyPr/>
          <a:lstStyle/>
          <a:p>
            <a:pPr marL="0" indent="0">
              <a:buNone/>
            </a:pPr>
            <a:r>
              <a:rPr lang="en-US" b="1" dirty="0" smtClean="0"/>
              <a:t>Horizontal Direction Solid flux profile</a:t>
            </a:r>
            <a:endParaRPr lang="en-US" b="1" dirty="0"/>
          </a:p>
        </p:txBody>
      </p:sp>
      <p:sp>
        <p:nvSpPr>
          <p:cNvPr id="4" name="Title 3"/>
          <p:cNvSpPr>
            <a:spLocks noGrp="1"/>
          </p:cNvSpPr>
          <p:nvPr>
            <p:ph type="title"/>
          </p:nvPr>
        </p:nvSpPr>
        <p:spPr/>
        <p:txBody>
          <a:bodyPr/>
          <a:lstStyle/>
          <a:p>
            <a:r>
              <a:rPr lang="en-US" dirty="0">
                <a:solidFill>
                  <a:srgbClr val="0432FF"/>
                </a:solidFill>
              </a:rPr>
              <a:t>A posteriori </a:t>
            </a:r>
            <a:r>
              <a:rPr lang="en-US" dirty="0">
                <a:solidFill>
                  <a:srgbClr val="0432FF"/>
                </a:solidFill>
              </a:rPr>
              <a:t>Test: Coarse-grid Simulation</a:t>
            </a:r>
            <a:endParaRPr lang="en-US" dirty="0"/>
          </a:p>
        </p:txBody>
      </p:sp>
      <mc:AlternateContent xmlns:mc="http://schemas.openxmlformats.org/markup-compatibility/2006" xmlns:a14="http://schemas.microsoft.com/office/drawing/2010/main">
        <mc:Choice Requires="a14">
          <p:sp>
            <p:nvSpPr>
              <p:cNvPr id="9" name="TextBox 8"/>
              <p:cNvSpPr txBox="1"/>
              <p:nvPr/>
            </p:nvSpPr>
            <p:spPr>
              <a:xfrm>
                <a:off x="646956" y="1480344"/>
                <a:ext cx="6948182" cy="52610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hangingPunct="0">
                  <a:lnSpc>
                    <a:spcPct val="150000"/>
                  </a:lnSpc>
                </a:pPr>
                <a:r>
                  <a:rPr kumimoji="0" lang="en-US" sz="1800" b="0" i="0" u="none" strike="noStrike" cap="none" spc="0" normalizeH="0" baseline="0" dirty="0" smtClean="0">
                    <a:ln>
                      <a:noFill/>
                    </a:ln>
                    <a:solidFill>
                      <a:srgbClr val="000000"/>
                    </a:solidFill>
                    <a:effectLst/>
                    <a:uFillTx/>
                    <a:latin typeface="+mn-lt"/>
                    <a:ea typeface="+mn-ea"/>
                    <a:cs typeface="+mn-cs"/>
                    <a:sym typeface="Calibri"/>
                  </a:rPr>
                  <a:t>Mean Solid flux = </a:t>
                </a:r>
                <a14:m>
                  <m:oMath xmlns:m="http://schemas.openxmlformats.org/officeDocument/2006/math">
                    <m:sSub>
                      <m:sSubPr>
                        <m:ctrlPr>
                          <a:rPr lang="en-US" i="1">
                            <a:solidFill>
                              <a:srgbClr val="000000"/>
                            </a:solidFill>
                            <a:latin typeface="Cambria Math" charset="0"/>
                            <a:sym typeface="Calibri"/>
                          </a:rPr>
                        </m:ctrlPr>
                      </m:sSubPr>
                      <m:e>
                        <m:r>
                          <a:rPr lang="en-US" i="1">
                            <a:solidFill>
                              <a:srgbClr val="000000"/>
                            </a:solidFill>
                            <a:latin typeface="Cambria Math" charset="0"/>
                            <a:sym typeface="Calibri"/>
                          </a:rPr>
                          <m:t>𝜙</m:t>
                        </m:r>
                      </m:e>
                      <m:sub>
                        <m:r>
                          <a:rPr lang="en-US" i="1">
                            <a:solidFill>
                              <a:srgbClr val="000000"/>
                            </a:solidFill>
                            <a:latin typeface="Cambria Math" charset="0"/>
                            <a:sym typeface="Calibri"/>
                          </a:rPr>
                          <m:t>𝑠</m:t>
                        </m:r>
                      </m:sub>
                    </m:sSub>
                    <m:sSub>
                      <m:sSubPr>
                        <m:ctrlPr>
                          <a:rPr lang="en-US" b="0" i="1" smtClean="0">
                            <a:solidFill>
                              <a:srgbClr val="000000"/>
                            </a:solidFill>
                            <a:latin typeface="Cambria Math" charset="0"/>
                            <a:sym typeface="Calibri"/>
                          </a:rPr>
                        </m:ctrlPr>
                      </m:sSubPr>
                      <m:e>
                        <m:r>
                          <a:rPr lang="en-US" b="0" i="1" smtClean="0">
                            <a:solidFill>
                              <a:srgbClr val="000000"/>
                            </a:solidFill>
                            <a:latin typeface="Cambria Math" charset="0"/>
                            <a:sym typeface="Calibri"/>
                          </a:rPr>
                          <m:t>𝑢</m:t>
                        </m:r>
                      </m:e>
                      <m:sub>
                        <m:r>
                          <a:rPr lang="en-US" b="0" i="1" smtClean="0">
                            <a:solidFill>
                              <a:srgbClr val="000000"/>
                            </a:solidFill>
                            <a:latin typeface="Cambria Math" charset="0"/>
                            <a:sym typeface="Calibri"/>
                          </a:rPr>
                          <m:t>𝑠</m:t>
                        </m:r>
                        <m:r>
                          <a:rPr lang="en-US" b="0" i="1" smtClean="0">
                            <a:solidFill>
                              <a:srgbClr val="000000"/>
                            </a:solidFill>
                            <a:latin typeface="Cambria Math" charset="0"/>
                            <a:sym typeface="Calibri"/>
                          </a:rPr>
                          <m:t>,</m:t>
                        </m:r>
                        <m:r>
                          <a:rPr lang="en-US" b="0" i="1" smtClean="0">
                            <a:solidFill>
                              <a:srgbClr val="000000"/>
                            </a:solidFill>
                            <a:latin typeface="Cambria Math" charset="0"/>
                            <a:sym typeface="Calibri"/>
                          </a:rPr>
                          <m:t>𝑧</m:t>
                        </m:r>
                      </m:sub>
                    </m:sSub>
                    <m:r>
                      <a:rPr lang="en-US" b="0" i="0" smtClean="0">
                        <a:solidFill>
                          <a:srgbClr val="000000"/>
                        </a:solidFill>
                        <a:latin typeface="Cambria Math" charset="0"/>
                        <a:sym typeface="Calibri"/>
                      </a:rPr>
                      <m:t>  </m:t>
                    </m:r>
                  </m:oMath>
                </a14:m>
                <a:r>
                  <a:rPr lang="en-US" dirty="0" smtClean="0">
                    <a:solidFill>
                      <a:srgbClr val="000000"/>
                    </a:solidFill>
                    <a:sym typeface="Calibri"/>
                  </a:rPr>
                  <a:t>, averaged over y-axis for certain horizontal layer</a:t>
                </a: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646956" y="1480344"/>
                <a:ext cx="6948182" cy="526104"/>
              </a:xfrm>
              <a:prstGeom prst="rect">
                <a:avLst/>
              </a:prstGeom>
              <a:blipFill rotWithShape="0">
                <a:blip r:embed="rId3"/>
                <a:stretch>
                  <a:fillRect l="-1404" t="-47674" r="-1316" b="-76744"/>
                </a:stretch>
              </a:blipFill>
              <a:ln w="12700" cap="flat">
                <a:noFill/>
                <a:miter lim="400000"/>
              </a:ln>
              <a:effectLst/>
            </p:spPr>
            <p:txBody>
              <a:bodyPr/>
              <a:lstStyle/>
              <a:p>
                <a:r>
                  <a:rPr lang="en-US">
                    <a:noFill/>
                  </a:rPr>
                  <a:t> </a:t>
                </a:r>
              </a:p>
            </p:txBody>
          </p:sp>
        </mc:Fallback>
      </mc:AlternateContent>
      <p:sp>
        <p:nvSpPr>
          <p:cNvPr id="10" name="TextBox 9"/>
          <p:cNvSpPr txBox="1"/>
          <p:nvPr/>
        </p:nvSpPr>
        <p:spPr>
          <a:xfrm>
            <a:off x="1907188" y="2099168"/>
            <a:ext cx="190648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smtClean="0">
                <a:ln>
                  <a:noFill/>
                </a:ln>
                <a:solidFill>
                  <a:srgbClr val="000000"/>
                </a:solidFill>
                <a:effectLst/>
                <a:uFillTx/>
                <a:latin typeface="+mn-lt"/>
                <a:ea typeface="+mn-ea"/>
                <a:cs typeface="+mn-cs"/>
                <a:sym typeface="Calibri"/>
              </a:rPr>
              <a:t>Z= 40% Bed</a:t>
            </a:r>
            <a:r>
              <a:rPr kumimoji="0" lang="en-US" sz="1800" b="0" i="0" u="none" strike="noStrike" cap="none" spc="0" normalizeH="0" smtClean="0">
                <a:ln>
                  <a:noFill/>
                </a:ln>
                <a:solidFill>
                  <a:srgbClr val="000000"/>
                </a:solidFill>
                <a:effectLst/>
                <a:uFillTx/>
                <a:latin typeface="+mn-lt"/>
                <a:ea typeface="+mn-ea"/>
                <a:cs typeface="+mn-cs"/>
                <a:sym typeface="Calibri"/>
              </a:rPr>
              <a:t> Height </a:t>
            </a: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2" name="TextBox 11"/>
          <p:cNvSpPr txBox="1"/>
          <p:nvPr/>
        </p:nvSpPr>
        <p:spPr>
          <a:xfrm>
            <a:off x="6076440" y="2073503"/>
            <a:ext cx="190648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mn-lt"/>
                <a:ea typeface="+mn-ea"/>
                <a:cs typeface="+mn-cs"/>
                <a:sym typeface="Calibri"/>
              </a:rPr>
              <a:t>Z= 80% Bed</a:t>
            </a:r>
            <a:r>
              <a:rPr kumimoji="0" lang="en-US" sz="1800" b="0" i="0" u="none" strike="noStrike" cap="none" spc="0" normalizeH="0" dirty="0" smtClean="0">
                <a:ln>
                  <a:noFill/>
                </a:ln>
                <a:solidFill>
                  <a:srgbClr val="000000"/>
                </a:solidFill>
                <a:effectLst/>
                <a:uFillTx/>
                <a:latin typeface="+mn-lt"/>
                <a:ea typeface="+mn-ea"/>
                <a:cs typeface="+mn-cs"/>
                <a:sym typeface="Calibri"/>
              </a:rPr>
              <a:t> Height </a:t>
            </a: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14" name="TextBox 13"/>
          <p:cNvSpPr txBox="1"/>
          <p:nvPr/>
        </p:nvSpPr>
        <p:spPr>
          <a:xfrm>
            <a:off x="602177" y="5513490"/>
            <a:ext cx="8393067"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indent="-285750" hangingPunct="0">
              <a:lnSpc>
                <a:spcPct val="150000"/>
              </a:lnSpc>
              <a:buFont typeface="Arial" charset="0"/>
              <a:buChar char="•"/>
            </a:pPr>
            <a:r>
              <a:rPr lang="en-US" dirty="0" smtClean="0"/>
              <a:t>Wen&amp;Yu </a:t>
            </a:r>
            <a:r>
              <a:rPr lang="en-US" dirty="0" err="1" smtClean="0"/>
              <a:t>underpredicts</a:t>
            </a:r>
            <a:r>
              <a:rPr lang="en-US" dirty="0" smtClean="0"/>
              <a:t> solid flux across the bed and </a:t>
            </a:r>
            <a:r>
              <a:rPr lang="en-US" dirty="0" err="1" smtClean="0"/>
              <a:t>overpredicts</a:t>
            </a:r>
            <a:r>
              <a:rPr lang="en-US" dirty="0" smtClean="0"/>
              <a:t> the bed expansion</a:t>
            </a:r>
          </a:p>
          <a:p>
            <a:pPr marL="285750" indent="-285750" hangingPunct="0">
              <a:lnSpc>
                <a:spcPct val="150000"/>
              </a:lnSpc>
              <a:buFont typeface="Arial" charset="0"/>
              <a:buChar char="•"/>
            </a:pPr>
            <a:r>
              <a:rPr lang="en-US" dirty="0" smtClean="0"/>
              <a:t>Drift </a:t>
            </a:r>
            <a:r>
              <a:rPr lang="en-US" dirty="0"/>
              <a:t>velocity </a:t>
            </a:r>
            <a:r>
              <a:rPr lang="en-US" dirty="0" smtClean="0"/>
              <a:t>correction produces similar profile as fine-grid simulation</a:t>
            </a: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grpSp>
        <p:nvGrpSpPr>
          <p:cNvPr id="8" name="Group 7"/>
          <p:cNvGrpSpPr/>
          <p:nvPr/>
        </p:nvGrpSpPr>
        <p:grpSpPr>
          <a:xfrm>
            <a:off x="289529" y="2468498"/>
            <a:ext cx="4178301" cy="2959762"/>
            <a:chOff x="289529" y="2468498"/>
            <a:chExt cx="4178301" cy="2959762"/>
          </a:xfrm>
        </p:grpSpPr>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937" t="30266" r="8700" b="23545"/>
            <a:stretch/>
          </p:blipFill>
          <p:spPr>
            <a:xfrm>
              <a:off x="289529" y="2468498"/>
              <a:ext cx="4178301" cy="2959762"/>
            </a:xfrm>
            <a:prstGeom prst="rect">
              <a:avLst/>
            </a:prstGeom>
          </p:spPr>
        </p:pic>
        <p:sp>
          <p:nvSpPr>
            <p:cNvPr id="5" name="TextBox 4"/>
            <p:cNvSpPr txBox="1"/>
            <p:nvPr/>
          </p:nvSpPr>
          <p:spPr>
            <a:xfrm>
              <a:off x="1977815" y="4502614"/>
              <a:ext cx="144270" cy="169277"/>
            </a:xfrm>
            <a:prstGeom prst="rect">
              <a:avLst/>
            </a:prstGeom>
            <a:solidFill>
              <a:srgbClr val="FFFF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dirty="0" smtClean="0">
                  <a:ln>
                    <a:noFill/>
                  </a:ln>
                  <a:solidFill>
                    <a:srgbClr val="000000"/>
                  </a:solidFill>
                  <a:effectLst/>
                  <a:uFillTx/>
                  <a:latin typeface="+mn-lt"/>
                  <a:ea typeface="+mn-ea"/>
                  <a:cs typeface="+mn-cs"/>
                  <a:sym typeface="Calibri"/>
                </a:rPr>
                <a:t>27</a:t>
              </a:r>
              <a:endParaRPr kumimoji="0" lang="en-US" sz="1100" b="0" i="0" u="none" strike="noStrike" cap="none" spc="0" normalizeH="0" baseline="0" dirty="0">
                <a:ln>
                  <a:noFill/>
                </a:ln>
                <a:solidFill>
                  <a:srgbClr val="000000"/>
                </a:solidFill>
                <a:effectLst/>
                <a:uFillTx/>
                <a:latin typeface="+mn-lt"/>
                <a:ea typeface="+mn-ea"/>
                <a:cs typeface="+mn-cs"/>
                <a:sym typeface="Calibri"/>
              </a:endParaRPr>
            </a:p>
          </p:txBody>
        </p:sp>
        <p:sp>
          <p:nvSpPr>
            <p:cNvPr id="13" name="TextBox 12"/>
            <p:cNvSpPr txBox="1"/>
            <p:nvPr/>
          </p:nvSpPr>
          <p:spPr>
            <a:xfrm>
              <a:off x="1977815" y="4694010"/>
              <a:ext cx="144270" cy="169277"/>
            </a:xfrm>
            <a:prstGeom prst="rect">
              <a:avLst/>
            </a:prstGeom>
            <a:solidFill>
              <a:srgbClr val="FFFF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dirty="0" smtClean="0">
                  <a:ln>
                    <a:noFill/>
                  </a:ln>
                  <a:solidFill>
                    <a:srgbClr val="000000"/>
                  </a:solidFill>
                  <a:effectLst/>
                  <a:uFillTx/>
                  <a:latin typeface="+mn-lt"/>
                  <a:ea typeface="+mn-ea"/>
                  <a:cs typeface="+mn-cs"/>
                  <a:sym typeface="Calibri"/>
                </a:rPr>
                <a:t>27</a:t>
              </a:r>
              <a:endParaRPr kumimoji="0" lang="en-US" sz="1100" b="0" i="0" u="none" strike="noStrike" cap="none" spc="0" normalizeH="0" baseline="0" dirty="0">
                <a:ln>
                  <a:noFill/>
                </a:ln>
                <a:solidFill>
                  <a:srgbClr val="000000"/>
                </a:solidFill>
                <a:effectLst/>
                <a:uFillTx/>
                <a:latin typeface="+mn-lt"/>
                <a:ea typeface="+mn-ea"/>
                <a:cs typeface="+mn-cs"/>
                <a:sym typeface="Calibri"/>
              </a:endParaRPr>
            </a:p>
          </p:txBody>
        </p:sp>
      </p:grpSp>
      <p:grpSp>
        <p:nvGrpSpPr>
          <p:cNvPr id="11" name="Group 10"/>
          <p:cNvGrpSpPr/>
          <p:nvPr/>
        </p:nvGrpSpPr>
        <p:grpSpPr>
          <a:xfrm>
            <a:off x="4572000" y="2414029"/>
            <a:ext cx="4145051" cy="3068701"/>
            <a:chOff x="4572000" y="2414029"/>
            <a:chExt cx="4145051" cy="3068701"/>
          </a:xfrm>
        </p:grpSpPr>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2407" t="29945" r="7845" b="23038"/>
            <a:stretch/>
          </p:blipFill>
          <p:spPr>
            <a:xfrm>
              <a:off x="4572000" y="2414029"/>
              <a:ext cx="4145051" cy="3068701"/>
            </a:xfrm>
            <a:prstGeom prst="rect">
              <a:avLst/>
            </a:prstGeom>
          </p:spPr>
        </p:pic>
        <p:sp>
          <p:nvSpPr>
            <p:cNvPr id="15" name="TextBox 14"/>
            <p:cNvSpPr txBox="1"/>
            <p:nvPr/>
          </p:nvSpPr>
          <p:spPr>
            <a:xfrm>
              <a:off x="5823596" y="4502614"/>
              <a:ext cx="144270" cy="169277"/>
            </a:xfrm>
            <a:prstGeom prst="rect">
              <a:avLst/>
            </a:prstGeom>
            <a:solidFill>
              <a:srgbClr val="FFFF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dirty="0" smtClean="0">
                  <a:ln>
                    <a:noFill/>
                  </a:ln>
                  <a:solidFill>
                    <a:srgbClr val="000000"/>
                  </a:solidFill>
                  <a:effectLst/>
                  <a:uFillTx/>
                  <a:latin typeface="+mn-lt"/>
                  <a:ea typeface="+mn-ea"/>
                  <a:cs typeface="+mn-cs"/>
                  <a:sym typeface="Calibri"/>
                </a:rPr>
                <a:t>27</a:t>
              </a:r>
              <a:endParaRPr kumimoji="0" lang="en-US" sz="1100" b="0" i="0" u="none" strike="noStrike" cap="none" spc="0" normalizeH="0" baseline="0" dirty="0">
                <a:ln>
                  <a:noFill/>
                </a:ln>
                <a:solidFill>
                  <a:srgbClr val="000000"/>
                </a:solidFill>
                <a:effectLst/>
                <a:uFillTx/>
                <a:latin typeface="+mn-lt"/>
                <a:ea typeface="+mn-ea"/>
                <a:cs typeface="+mn-cs"/>
                <a:sym typeface="Calibri"/>
              </a:endParaRPr>
            </a:p>
          </p:txBody>
        </p:sp>
        <p:sp>
          <p:nvSpPr>
            <p:cNvPr id="16" name="TextBox 15"/>
            <p:cNvSpPr txBox="1"/>
            <p:nvPr/>
          </p:nvSpPr>
          <p:spPr>
            <a:xfrm>
              <a:off x="5823596" y="4702651"/>
              <a:ext cx="144270" cy="169277"/>
            </a:xfrm>
            <a:prstGeom prst="rect">
              <a:avLst/>
            </a:prstGeom>
            <a:solidFill>
              <a:srgbClr val="FFFF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dirty="0" smtClean="0">
                  <a:ln>
                    <a:noFill/>
                  </a:ln>
                  <a:solidFill>
                    <a:srgbClr val="000000"/>
                  </a:solidFill>
                  <a:effectLst/>
                  <a:uFillTx/>
                  <a:latin typeface="+mn-lt"/>
                  <a:ea typeface="+mn-ea"/>
                  <a:cs typeface="+mn-cs"/>
                  <a:sym typeface="Calibri"/>
                </a:rPr>
                <a:t>27</a:t>
              </a:r>
              <a:endParaRPr kumimoji="0" lang="en-US" sz="1100" b="0" i="0" u="none" strike="noStrike" cap="none" spc="0" normalizeH="0" baseline="0" dirty="0">
                <a:ln>
                  <a:noFill/>
                </a:ln>
                <a:solidFill>
                  <a:srgbClr val="000000"/>
                </a:solidFill>
                <a:effectLst/>
                <a:uFillTx/>
                <a:latin typeface="+mn-lt"/>
                <a:ea typeface="+mn-ea"/>
                <a:cs typeface="+mn-cs"/>
                <a:sym typeface="Calibri"/>
              </a:endParaRPr>
            </a:p>
          </p:txBody>
        </p:sp>
      </p:grpSp>
      <p:sp>
        <p:nvSpPr>
          <p:cNvPr id="17" name="TextBox 16"/>
          <p:cNvSpPr txBox="1"/>
          <p:nvPr/>
        </p:nvSpPr>
        <p:spPr>
          <a:xfrm>
            <a:off x="1005025" y="5159558"/>
            <a:ext cx="3291131" cy="338552"/>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mn-lt"/>
                <a:ea typeface="+mn-ea"/>
                <a:cs typeface="+mn-cs"/>
                <a:sym typeface="Calibri"/>
              </a:rPr>
              <a:t>Dimensionless Horizontal</a:t>
            </a:r>
            <a:r>
              <a:rPr kumimoji="0" lang="en-US" sz="1600" b="0" i="0" u="none" strike="noStrike" cap="none" spc="0" normalizeH="0" dirty="0" smtClean="0">
                <a:ln>
                  <a:noFill/>
                </a:ln>
                <a:solidFill>
                  <a:srgbClr val="000000"/>
                </a:solidFill>
                <a:effectLst/>
                <a:uFillTx/>
                <a:latin typeface="+mn-lt"/>
                <a:ea typeface="+mn-ea"/>
                <a:cs typeface="+mn-cs"/>
                <a:sym typeface="Calibri"/>
              </a:rPr>
              <a:t> Position</a:t>
            </a:r>
            <a:endParaRPr kumimoji="0" lang="en-US" sz="1600" b="0" i="0" u="none" strike="noStrike" cap="none" spc="0" normalizeH="0" baseline="0" dirty="0">
              <a:ln>
                <a:noFill/>
              </a:ln>
              <a:solidFill>
                <a:srgbClr val="000000"/>
              </a:solidFill>
              <a:effectLst/>
              <a:uFillTx/>
              <a:latin typeface="+mn-lt"/>
              <a:ea typeface="+mn-ea"/>
              <a:cs typeface="+mn-cs"/>
              <a:sym typeface="Calibri"/>
            </a:endParaRPr>
          </a:p>
        </p:txBody>
      </p:sp>
      <p:sp>
        <p:nvSpPr>
          <p:cNvPr id="18" name="TextBox 17"/>
          <p:cNvSpPr txBox="1"/>
          <p:nvPr/>
        </p:nvSpPr>
        <p:spPr>
          <a:xfrm>
            <a:off x="5530090" y="5174938"/>
            <a:ext cx="3291131" cy="338552"/>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mn-lt"/>
                <a:ea typeface="+mn-ea"/>
                <a:cs typeface="+mn-cs"/>
                <a:sym typeface="Calibri"/>
              </a:rPr>
              <a:t>Dimensionless Horizontal</a:t>
            </a:r>
            <a:r>
              <a:rPr kumimoji="0" lang="en-US" sz="1600" b="0" i="0" u="none" strike="noStrike" cap="none" spc="0" normalizeH="0" dirty="0" smtClean="0">
                <a:ln>
                  <a:noFill/>
                </a:ln>
                <a:solidFill>
                  <a:srgbClr val="000000"/>
                </a:solidFill>
                <a:effectLst/>
                <a:uFillTx/>
                <a:latin typeface="+mn-lt"/>
                <a:ea typeface="+mn-ea"/>
                <a:cs typeface="+mn-cs"/>
                <a:sym typeface="Calibri"/>
              </a:rPr>
              <a:t> Position</a:t>
            </a:r>
            <a:endParaRPr kumimoji="0" lang="en-US" sz="1600" b="0" i="0" u="none" strike="noStrike" cap="none" spc="0" normalizeH="0" baseline="0" dirty="0">
              <a:ln>
                <a:noFill/>
              </a:ln>
              <a:solidFill>
                <a:srgbClr val="000000"/>
              </a:solidFill>
              <a:effectLst/>
              <a:uFillTx/>
              <a:latin typeface="+mn-lt"/>
              <a:ea typeface="+mn-ea"/>
              <a:cs typeface="+mn-cs"/>
              <a:sym typeface="Calibri"/>
            </a:endParaRPr>
          </a:p>
        </p:txBody>
      </p:sp>
      <p:sp>
        <p:nvSpPr>
          <p:cNvPr id="19" name="TextBox 18"/>
          <p:cNvSpPr txBox="1"/>
          <p:nvPr/>
        </p:nvSpPr>
        <p:spPr>
          <a:xfrm rot="16200000">
            <a:off x="-833935" y="3679832"/>
            <a:ext cx="2369134" cy="338552"/>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mn-lt"/>
                <a:ea typeface="+mn-ea"/>
                <a:cs typeface="+mn-cs"/>
                <a:sym typeface="Calibri"/>
              </a:rPr>
              <a:t>Dimensionless</a:t>
            </a:r>
            <a:r>
              <a:rPr kumimoji="0" lang="en-US" sz="1600" b="0" i="0" u="none" strike="noStrike" cap="none" spc="0" normalizeH="0" dirty="0" smtClean="0">
                <a:ln>
                  <a:noFill/>
                </a:ln>
                <a:solidFill>
                  <a:srgbClr val="000000"/>
                </a:solidFill>
                <a:effectLst/>
                <a:uFillTx/>
                <a:latin typeface="+mn-lt"/>
                <a:ea typeface="+mn-ea"/>
                <a:cs typeface="+mn-cs"/>
                <a:sym typeface="Calibri"/>
              </a:rPr>
              <a:t> Solid </a:t>
            </a:r>
            <a:r>
              <a:rPr kumimoji="0" lang="en-US" sz="1600" b="0" i="0" u="none" strike="noStrike" cap="none" spc="0" normalizeH="0" dirty="0" err="1" smtClean="0">
                <a:ln>
                  <a:noFill/>
                </a:ln>
                <a:solidFill>
                  <a:srgbClr val="000000"/>
                </a:solidFill>
                <a:effectLst/>
                <a:uFillTx/>
                <a:latin typeface="+mn-lt"/>
                <a:ea typeface="+mn-ea"/>
                <a:cs typeface="+mn-cs"/>
                <a:sym typeface="Calibri"/>
              </a:rPr>
              <a:t>FLux</a:t>
            </a:r>
            <a:endParaRPr kumimoji="0" lang="en-US" sz="1600" b="0" i="0" u="none" strike="noStrike" cap="none" spc="0" normalizeH="0" baseline="0" dirty="0">
              <a:ln>
                <a:noFill/>
              </a:ln>
              <a:solidFill>
                <a:srgbClr val="000000"/>
              </a:solidFill>
              <a:effectLst/>
              <a:uFillTx/>
              <a:latin typeface="+mn-lt"/>
              <a:ea typeface="+mn-ea"/>
              <a:cs typeface="+mn-cs"/>
              <a:sym typeface="Calibri"/>
            </a:endParaRPr>
          </a:p>
        </p:txBody>
      </p:sp>
      <p:sp>
        <p:nvSpPr>
          <p:cNvPr id="20" name="TextBox 19"/>
          <p:cNvSpPr txBox="1"/>
          <p:nvPr/>
        </p:nvSpPr>
        <p:spPr>
          <a:xfrm rot="16200000">
            <a:off x="3452539" y="3590693"/>
            <a:ext cx="2369134" cy="338552"/>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mn-lt"/>
                <a:ea typeface="+mn-ea"/>
                <a:cs typeface="+mn-cs"/>
                <a:sym typeface="Calibri"/>
              </a:rPr>
              <a:t>Dimensionless</a:t>
            </a:r>
            <a:r>
              <a:rPr kumimoji="0" lang="en-US" sz="1600" b="0" i="0" u="none" strike="noStrike" cap="none" spc="0" normalizeH="0" dirty="0" smtClean="0">
                <a:ln>
                  <a:noFill/>
                </a:ln>
                <a:solidFill>
                  <a:srgbClr val="000000"/>
                </a:solidFill>
                <a:effectLst/>
                <a:uFillTx/>
                <a:latin typeface="+mn-lt"/>
                <a:ea typeface="+mn-ea"/>
                <a:cs typeface="+mn-cs"/>
                <a:sym typeface="Calibri"/>
              </a:rPr>
              <a:t> Solid </a:t>
            </a:r>
            <a:r>
              <a:rPr kumimoji="0" lang="en-US" sz="1600" b="0" i="0" u="none" strike="noStrike" cap="none" spc="0" normalizeH="0" dirty="0" err="1" smtClean="0">
                <a:ln>
                  <a:noFill/>
                </a:ln>
                <a:solidFill>
                  <a:srgbClr val="000000"/>
                </a:solidFill>
                <a:effectLst/>
                <a:uFillTx/>
                <a:latin typeface="+mn-lt"/>
                <a:ea typeface="+mn-ea"/>
                <a:cs typeface="+mn-cs"/>
                <a:sym typeface="Calibri"/>
              </a:rPr>
              <a:t>FLux</a:t>
            </a:r>
            <a:endParaRPr kumimoji="0" lang="en-US" sz="16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2117539033"/>
      </p:ext>
    </p:extLst>
  </p:cSld>
  <p:clrMapOvr>
    <a:masterClrMapping/>
  </p:clrMapOvr>
  <p:transition spd="med" advTm="41684"/>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58198" y="1358777"/>
            <a:ext cx="4583431" cy="4992811"/>
          </a:xfrm>
        </p:spPr>
        <p:txBody>
          <a:bodyPr>
            <a:normAutofit/>
          </a:bodyPr>
          <a:lstStyle/>
          <a:p>
            <a:r>
              <a:rPr lang="en-US" b="1" dirty="0" smtClean="0"/>
              <a:t>Gas</a:t>
            </a:r>
            <a:r>
              <a:rPr lang="mr-IN" b="1" dirty="0" smtClean="0"/>
              <a:t>–</a:t>
            </a:r>
            <a:r>
              <a:rPr lang="en-US" b="1" dirty="0" smtClean="0"/>
              <a:t>particle flows in fluidized beds</a:t>
            </a:r>
          </a:p>
          <a:p>
            <a:pPr lvl="1"/>
            <a:r>
              <a:rPr lang="en-US" dirty="0" smtClean="0"/>
              <a:t>Inherently unstable with multiscale structures</a:t>
            </a:r>
          </a:p>
          <a:p>
            <a:pPr lvl="1"/>
            <a:r>
              <a:rPr lang="en-US" dirty="0" smtClean="0"/>
              <a:t>Weight of particle is principally balanced by the drag force</a:t>
            </a:r>
          </a:p>
          <a:p>
            <a:pPr lvl="1"/>
            <a:r>
              <a:rPr lang="en-US" dirty="0" smtClean="0">
                <a:solidFill>
                  <a:srgbClr val="0432FF"/>
                </a:solidFill>
              </a:rPr>
              <a:t>Accurate estimation of the drag force </a:t>
            </a:r>
            <a:r>
              <a:rPr lang="en-US" dirty="0" smtClean="0"/>
              <a:t>is essential for reliable prediction of flow behavior</a:t>
            </a:r>
          </a:p>
        </p:txBody>
      </p:sp>
      <p:sp>
        <p:nvSpPr>
          <p:cNvPr id="3" name="Title 2"/>
          <p:cNvSpPr>
            <a:spLocks noGrp="1"/>
          </p:cNvSpPr>
          <p:nvPr>
            <p:ph type="title"/>
          </p:nvPr>
        </p:nvSpPr>
        <p:spPr>
          <a:xfrm>
            <a:off x="0" y="0"/>
            <a:ext cx="9144000" cy="898829"/>
          </a:xfrm>
        </p:spPr>
        <p:txBody>
          <a:bodyPr/>
          <a:lstStyle/>
          <a:p>
            <a:r>
              <a:rPr lang="en-US" dirty="0" smtClean="0">
                <a:solidFill>
                  <a:srgbClr val="0432FF"/>
                </a:solidFill>
              </a:rPr>
              <a:t>Background </a:t>
            </a:r>
            <a:endParaRPr lang="en-US" dirty="0">
              <a:solidFill>
                <a:srgbClr val="0432FF"/>
              </a:solidFill>
            </a:endParaRPr>
          </a:p>
        </p:txBody>
      </p:sp>
      <p:pic>
        <p:nvPicPr>
          <p:cNvPr id="4" name="Picture 47"/>
          <p:cNvPicPr>
            <a:picLocks noChangeAspect="1"/>
          </p:cNvPicPr>
          <p:nvPr/>
        </p:nvPicPr>
        <p:blipFill>
          <a:blip r:embed="rId3">
            <a:extLst>
              <a:ext uri="{28A0092B-C50C-407E-A947-70E740481C1C}">
                <a14:useLocalDpi xmlns:a14="http://schemas.microsoft.com/office/drawing/2010/main" val="0"/>
              </a:ext>
            </a:extLst>
          </a:blip>
          <a:srcRect l="16608" t="1027"/>
          <a:stretch>
            <a:fillRect/>
          </a:stretch>
        </p:blipFill>
        <p:spPr bwMode="auto">
          <a:xfrm>
            <a:off x="4847353" y="2185909"/>
            <a:ext cx="4147890" cy="1828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1"/>
          <p:cNvSpPr>
            <a:spLocks noGrp="1"/>
          </p:cNvSpPr>
          <p:nvPr>
            <p:ph type="sldNum" sz="quarter" idx="2"/>
          </p:nvPr>
        </p:nvSpPr>
        <p:spPr/>
        <p:txBody>
          <a:bodyPr/>
          <a:lstStyle/>
          <a:p>
            <a:fld id="{C713A3F5-63FC-9E4D-8C18-75203108277E}" type="slidenum">
              <a:rPr lang="en-US" smtClean="0"/>
              <a:t>2</a:t>
            </a:fld>
            <a:endParaRPr lang="en-US"/>
          </a:p>
        </p:txBody>
      </p:sp>
      <p:sp>
        <p:nvSpPr>
          <p:cNvPr id="14" name="Rectangle 13"/>
          <p:cNvSpPr/>
          <p:nvPr/>
        </p:nvSpPr>
        <p:spPr>
          <a:xfrm>
            <a:off x="5825133" y="4197819"/>
            <a:ext cx="2192331" cy="369332"/>
          </a:xfrm>
          <a:prstGeom prst="rect">
            <a:avLst/>
          </a:prstGeom>
        </p:spPr>
        <p:txBody>
          <a:bodyPr wrap="none">
            <a:spAutoFit/>
          </a:bodyPr>
          <a:lstStyle/>
          <a:p>
            <a:r>
              <a:rPr lang="en-US" dirty="0" smtClean="0"/>
              <a:t> </a:t>
            </a:r>
            <a:r>
              <a:rPr lang="en-US" dirty="0"/>
              <a:t>Frank Schaffer, NETL</a:t>
            </a:r>
          </a:p>
        </p:txBody>
      </p:sp>
    </p:spTree>
    <p:extLst>
      <p:ext uri="{BB962C8B-B14F-4D97-AF65-F5344CB8AC3E}">
        <p14:creationId xmlns:p14="http://schemas.microsoft.com/office/powerpoint/2010/main" val="31349921"/>
      </p:ext>
    </p:extLst>
  </p:cSld>
  <p:clrMapOvr>
    <a:masterClrMapping/>
  </p:clrMapOvr>
  <p:transition spd="med" advTm="32001"/>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fld id="{C713A3F5-63FC-9E4D-8C18-75203108277E}" type="slidenum">
              <a:rPr lang="en-US" smtClean="0"/>
              <a:t>20</a:t>
            </a:fld>
            <a:endParaRPr lang="en-US"/>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235405" y="1279032"/>
                <a:ext cx="4432287" cy="4992811"/>
              </a:xfrm>
            </p:spPr>
            <p:txBody>
              <a:bodyPr>
                <a:normAutofit/>
              </a:bodyPr>
              <a:lstStyle/>
              <a:p>
                <a:pPr marL="0" indent="0">
                  <a:buNone/>
                </a:pPr>
                <a:r>
                  <a:rPr lang="en-US" sz="2300" b="1" dirty="0" smtClean="0">
                    <a:solidFill>
                      <a:schemeClr val="tx1">
                        <a:lumMod val="95000"/>
                        <a:lumOff val="5000"/>
                      </a:schemeClr>
                    </a:solidFill>
                  </a:rPr>
                  <a:t>Axial Direction Drift Flux Profile </a:t>
                </a:r>
                <a:endParaRPr lang="en-US" sz="2300" b="1" dirty="0">
                  <a:solidFill>
                    <a:schemeClr val="tx1">
                      <a:lumMod val="95000"/>
                      <a:lumOff val="5000"/>
                    </a:schemeClr>
                  </a:solidFill>
                </a:endParaRPr>
              </a:p>
              <a:p>
                <a:pPr lvl="1"/>
                <a:r>
                  <a:rPr lang="en-US" sz="2300" dirty="0" smtClean="0"/>
                  <a:t>Drift flux = </a:t>
                </a:r>
                <a14:m>
                  <m:oMath xmlns:m="http://schemas.openxmlformats.org/officeDocument/2006/math">
                    <m:sSub>
                      <m:sSubPr>
                        <m:ctrlPr>
                          <a:rPr lang="en-US" sz="2300" i="1">
                            <a:latin typeface="Cambria Math" charset="0"/>
                          </a:rPr>
                        </m:ctrlPr>
                      </m:sSubPr>
                      <m:e>
                        <m:r>
                          <a:rPr lang="en-US" sz="2300" i="1">
                            <a:latin typeface="Cambria Math" charset="0"/>
                          </a:rPr>
                          <m:t>𝜙</m:t>
                        </m:r>
                      </m:e>
                      <m:sub>
                        <m:r>
                          <a:rPr lang="en-US" sz="2300" i="1">
                            <a:latin typeface="Cambria Math" charset="0"/>
                          </a:rPr>
                          <m:t>𝑠</m:t>
                        </m:r>
                      </m:sub>
                    </m:sSub>
                    <m:sSub>
                      <m:sSubPr>
                        <m:ctrlPr>
                          <a:rPr lang="en-US" sz="2300" i="1">
                            <a:latin typeface="Cambria Math" charset="0"/>
                          </a:rPr>
                        </m:ctrlPr>
                      </m:sSubPr>
                      <m:e>
                        <m:r>
                          <a:rPr lang="en-US" sz="2300" i="1">
                            <a:latin typeface="Cambria Math" charset="0"/>
                          </a:rPr>
                          <m:t>𝑣</m:t>
                        </m:r>
                      </m:e>
                      <m:sub>
                        <m:r>
                          <a:rPr lang="en-US" sz="2300" i="1">
                            <a:latin typeface="Cambria Math" charset="0"/>
                          </a:rPr>
                          <m:t>𝑑</m:t>
                        </m:r>
                        <m:r>
                          <a:rPr lang="en-US" sz="2300" i="1">
                            <a:latin typeface="Cambria Math" charset="0"/>
                          </a:rPr>
                          <m:t>,</m:t>
                        </m:r>
                        <m:r>
                          <a:rPr lang="en-US" sz="2300" i="1">
                            <a:latin typeface="Cambria Math" charset="0"/>
                          </a:rPr>
                          <m:t>𝑧</m:t>
                        </m:r>
                      </m:sub>
                    </m:sSub>
                  </m:oMath>
                </a14:m>
                <a:endParaRPr lang="en-US" sz="2300" dirty="0" smtClean="0"/>
              </a:p>
              <a:p>
                <a:pPr lvl="1"/>
                <a:r>
                  <a:rPr lang="en-US" sz="2300" dirty="0" smtClean="0"/>
                  <a:t>Inside bed</a:t>
                </a:r>
              </a:p>
              <a:p>
                <a:pPr lvl="2"/>
                <a:r>
                  <a:rPr lang="en-US" sz="2300" dirty="0" smtClean="0"/>
                  <a:t>Coarse-grid </a:t>
                </a:r>
                <a14:m>
                  <m:oMath xmlns:m="http://schemas.openxmlformats.org/officeDocument/2006/math">
                    <m:r>
                      <a:rPr lang="en-US" sz="2300" i="1" smtClean="0">
                        <a:latin typeface="Cambria Math" charset="0"/>
                        <a:ea typeface="Cambria Math" charset="0"/>
                        <a:cs typeface="Cambria Math" charset="0"/>
                      </a:rPr>
                      <m:t>≈</m:t>
                    </m:r>
                    <m:r>
                      <a:rPr lang="en-US" sz="2300" b="0" i="1" smtClean="0">
                        <a:latin typeface="Cambria Math" charset="0"/>
                        <a:ea typeface="Cambria Math" charset="0"/>
                        <a:cs typeface="Cambria Math" charset="0"/>
                      </a:rPr>
                      <m:t> </m:t>
                    </m:r>
                  </m:oMath>
                </a14:m>
                <a:r>
                  <a:rPr lang="en-US" sz="2300" dirty="0" smtClean="0"/>
                  <a:t> Fine-grid</a:t>
                </a:r>
              </a:p>
              <a:p>
                <a:pPr lvl="1"/>
                <a:r>
                  <a:rPr lang="en-US" sz="2300" dirty="0" smtClean="0"/>
                  <a:t>Top and Bottom of bed</a:t>
                </a:r>
              </a:p>
              <a:p>
                <a:pPr lvl="2"/>
                <a:r>
                  <a:rPr lang="en-US" sz="2300" dirty="0" smtClean="0"/>
                  <a:t>Coarse-grid simulation results </a:t>
                </a:r>
                <a:r>
                  <a:rPr lang="en-US" sz="2300" dirty="0" err="1" smtClean="0"/>
                  <a:t>overpredict</a:t>
                </a:r>
                <a:r>
                  <a:rPr lang="en-US" sz="2300" dirty="0" smtClean="0"/>
                  <a:t> the magnitude of drift flux</a:t>
                </a:r>
              </a:p>
              <a:p>
                <a:pPr lvl="2"/>
                <a:r>
                  <a:rPr lang="en-US" sz="2300" dirty="0" smtClean="0"/>
                  <a:t>Model performance is affected by sharp gradients </a:t>
                </a:r>
                <a:r>
                  <a:rPr lang="mr-IN" sz="2300" dirty="0" smtClean="0"/>
                  <a:t>–</a:t>
                </a:r>
                <a:r>
                  <a:rPr lang="en-US" sz="2300" dirty="0" smtClean="0"/>
                  <a:t> model improvement is needed</a:t>
                </a:r>
              </a:p>
              <a:p>
                <a:pPr lvl="1"/>
                <a:endParaRPr lang="en-US" sz="2300" dirty="0" smtClean="0"/>
              </a:p>
              <a:p>
                <a:pPr lvl="1"/>
                <a:endParaRPr lang="en-US" sz="2300"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235405" y="1279032"/>
                <a:ext cx="4432287" cy="4992811"/>
              </a:xfrm>
              <a:blipFill rotWithShape="0">
                <a:blip r:embed="rId3"/>
                <a:stretch>
                  <a:fillRect l="-3026" t="-977" r="-550"/>
                </a:stretch>
              </a:blipFill>
            </p:spPr>
            <p:txBody>
              <a:bodyPr/>
              <a:lstStyle/>
              <a:p>
                <a:r>
                  <a:rPr lang="en-US">
                    <a:noFill/>
                  </a:rPr>
                  <a:t> </a:t>
                </a:r>
              </a:p>
            </p:txBody>
          </p:sp>
        </mc:Fallback>
      </mc:AlternateContent>
      <p:sp>
        <p:nvSpPr>
          <p:cNvPr id="4" name="Title 3"/>
          <p:cNvSpPr>
            <a:spLocks noGrp="1"/>
          </p:cNvSpPr>
          <p:nvPr>
            <p:ph type="title"/>
          </p:nvPr>
        </p:nvSpPr>
        <p:spPr/>
        <p:txBody>
          <a:bodyPr/>
          <a:lstStyle/>
          <a:p>
            <a:r>
              <a:rPr lang="en-US">
                <a:solidFill>
                  <a:srgbClr val="0432FF"/>
                </a:solidFill>
              </a:rPr>
              <a:t>A posteriori </a:t>
            </a:r>
            <a:r>
              <a:rPr lang="en-US" dirty="0">
                <a:solidFill>
                  <a:srgbClr val="0432FF"/>
                </a:solidFill>
              </a:rPr>
              <a:t>Test: Coarse-grid Simulation</a:t>
            </a:r>
            <a:endParaRPr lang="en-US" dirty="0"/>
          </a:p>
        </p:txBody>
      </p:sp>
      <p:grpSp>
        <p:nvGrpSpPr>
          <p:cNvPr id="7" name="Group 6"/>
          <p:cNvGrpSpPr/>
          <p:nvPr/>
        </p:nvGrpSpPr>
        <p:grpSpPr>
          <a:xfrm>
            <a:off x="4508304" y="2052084"/>
            <a:ext cx="4486940" cy="2995359"/>
            <a:chOff x="4508304" y="2052084"/>
            <a:chExt cx="4486940" cy="2995359"/>
          </a:xfrm>
        </p:grpSpPr>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29565" b="23412"/>
            <a:stretch/>
          </p:blipFill>
          <p:spPr>
            <a:xfrm>
              <a:off x="4508304" y="2052084"/>
              <a:ext cx="4486940" cy="2995359"/>
            </a:xfrm>
            <a:prstGeom prst="rect">
              <a:avLst/>
            </a:prstGeom>
          </p:spPr>
        </p:pic>
        <p:sp>
          <p:nvSpPr>
            <p:cNvPr id="6" name="TextBox 5"/>
            <p:cNvSpPr txBox="1"/>
            <p:nvPr/>
          </p:nvSpPr>
          <p:spPr>
            <a:xfrm>
              <a:off x="5418002" y="4281353"/>
              <a:ext cx="157094" cy="184666"/>
            </a:xfrm>
            <a:prstGeom prst="rect">
              <a:avLst/>
            </a:prstGeom>
            <a:solidFill>
              <a:srgbClr val="FFFF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smtClean="0">
                  <a:ln>
                    <a:noFill/>
                  </a:ln>
                  <a:solidFill>
                    <a:srgbClr val="000000"/>
                  </a:solidFill>
                  <a:effectLst/>
                  <a:uFillTx/>
                  <a:latin typeface="+mn-lt"/>
                  <a:ea typeface="+mn-ea"/>
                  <a:cs typeface="+mn-cs"/>
                  <a:sym typeface="Calibri"/>
                </a:rPr>
                <a:t>27</a:t>
              </a:r>
              <a:endParaRPr kumimoji="0" lang="en-US" sz="1200" b="0" i="0" u="none" strike="noStrike" cap="none" spc="0" normalizeH="0" baseline="0" dirty="0">
                <a:ln>
                  <a:noFill/>
                </a:ln>
                <a:solidFill>
                  <a:srgbClr val="000000"/>
                </a:solidFill>
                <a:effectLst/>
                <a:uFillTx/>
                <a:latin typeface="+mn-lt"/>
                <a:ea typeface="+mn-ea"/>
                <a:cs typeface="+mn-cs"/>
                <a:sym typeface="Calibri"/>
              </a:endParaRPr>
            </a:p>
          </p:txBody>
        </p:sp>
      </p:grpSp>
      <p:sp>
        <p:nvSpPr>
          <p:cNvPr id="8" name="TextBox 7"/>
          <p:cNvSpPr txBox="1"/>
          <p:nvPr/>
        </p:nvSpPr>
        <p:spPr>
          <a:xfrm rot="16200000">
            <a:off x="3372273" y="3276710"/>
            <a:ext cx="2369134" cy="338552"/>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smtClean="0">
                <a:ln>
                  <a:noFill/>
                </a:ln>
                <a:solidFill>
                  <a:srgbClr val="000000"/>
                </a:solidFill>
                <a:effectLst/>
                <a:uFillTx/>
                <a:latin typeface="+mn-lt"/>
                <a:ea typeface="+mn-ea"/>
                <a:cs typeface="+mn-cs"/>
                <a:sym typeface="Calibri"/>
              </a:rPr>
              <a:t>Dimensionless</a:t>
            </a:r>
            <a:r>
              <a:rPr kumimoji="0" lang="en-US" sz="1600" b="0" i="0" u="none" strike="noStrike" cap="none" spc="0" normalizeH="0" smtClean="0">
                <a:ln>
                  <a:noFill/>
                </a:ln>
                <a:solidFill>
                  <a:srgbClr val="000000"/>
                </a:solidFill>
                <a:effectLst/>
                <a:uFillTx/>
                <a:latin typeface="+mn-lt"/>
                <a:ea typeface="+mn-ea"/>
                <a:cs typeface="+mn-cs"/>
                <a:sym typeface="Calibri"/>
              </a:rPr>
              <a:t> Drift </a:t>
            </a:r>
            <a:r>
              <a:rPr kumimoji="0" lang="en-US" sz="1600" b="0" i="0" u="none" strike="noStrike" cap="none" spc="0" normalizeH="0" dirty="0" err="1" smtClean="0">
                <a:ln>
                  <a:noFill/>
                </a:ln>
                <a:solidFill>
                  <a:srgbClr val="000000"/>
                </a:solidFill>
                <a:effectLst/>
                <a:uFillTx/>
                <a:latin typeface="+mn-lt"/>
                <a:ea typeface="+mn-ea"/>
                <a:cs typeface="+mn-cs"/>
                <a:sym typeface="Calibri"/>
              </a:rPr>
              <a:t>FLux</a:t>
            </a:r>
            <a:endParaRPr kumimoji="0" lang="en-US" sz="1600" b="0" i="0" u="none" strike="noStrike" cap="none" spc="0" normalizeH="0" baseline="0" dirty="0">
              <a:ln>
                <a:noFill/>
              </a:ln>
              <a:solidFill>
                <a:srgbClr val="000000"/>
              </a:solidFill>
              <a:effectLst/>
              <a:uFillTx/>
              <a:latin typeface="+mn-lt"/>
              <a:ea typeface="+mn-ea"/>
              <a:cs typeface="+mn-cs"/>
              <a:sym typeface="Calibri"/>
            </a:endParaRPr>
          </a:p>
        </p:txBody>
      </p:sp>
      <p:sp>
        <p:nvSpPr>
          <p:cNvPr id="9" name="TextBox 8"/>
          <p:cNvSpPr txBox="1"/>
          <p:nvPr/>
        </p:nvSpPr>
        <p:spPr>
          <a:xfrm>
            <a:off x="5865171" y="4781648"/>
            <a:ext cx="1932594" cy="338552"/>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smtClean="0">
                <a:ln>
                  <a:noFill/>
                </a:ln>
                <a:solidFill>
                  <a:srgbClr val="000000"/>
                </a:solidFill>
                <a:effectLst/>
                <a:uFillTx/>
                <a:latin typeface="+mn-lt"/>
                <a:ea typeface="+mn-ea"/>
                <a:cs typeface="+mn-cs"/>
                <a:sym typeface="Calibri"/>
              </a:rPr>
              <a:t>Dimensionless</a:t>
            </a:r>
            <a:r>
              <a:rPr kumimoji="0" lang="en-US" sz="1600" b="0" i="0" u="none" strike="noStrike" cap="none" spc="0" normalizeH="0" smtClean="0">
                <a:ln>
                  <a:noFill/>
                </a:ln>
                <a:solidFill>
                  <a:srgbClr val="000000"/>
                </a:solidFill>
                <a:effectLst/>
                <a:uFillTx/>
                <a:latin typeface="+mn-lt"/>
                <a:ea typeface="+mn-ea"/>
                <a:cs typeface="+mn-cs"/>
                <a:sym typeface="Calibri"/>
              </a:rPr>
              <a:t> Height</a:t>
            </a:r>
            <a:endParaRPr kumimoji="0" lang="en-US" sz="16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200982337"/>
      </p:ext>
    </p:extLst>
  </p:cSld>
  <p:clrMapOvr>
    <a:masterClrMapping/>
  </p:clrMapOvr>
  <p:transition spd="med" advTm="59231"/>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54646" y="1358777"/>
            <a:ext cx="7834707" cy="4992811"/>
          </a:xfrm>
        </p:spPr>
        <p:txBody>
          <a:bodyPr>
            <a:normAutofit fontScale="92500" lnSpcReduction="10000"/>
          </a:bodyPr>
          <a:lstStyle/>
          <a:p>
            <a:pPr>
              <a:buFontTx/>
              <a:buChar char="•"/>
            </a:pPr>
            <a:r>
              <a:rPr lang="en-US" altLang="x-none" sz="2500" dirty="0">
                <a:solidFill>
                  <a:srgbClr val="0432FF"/>
                </a:solidFill>
              </a:rPr>
              <a:t>Drift velocity </a:t>
            </a:r>
            <a:r>
              <a:rPr lang="en-US" altLang="x-none" sz="2500" dirty="0"/>
              <a:t>is an essential marker for filtered drag coefficient correction</a:t>
            </a:r>
          </a:p>
          <a:p>
            <a:pPr>
              <a:buFontTx/>
              <a:buChar char="•"/>
            </a:pPr>
            <a:r>
              <a:rPr lang="en-US" altLang="x-none" sz="2500" dirty="0"/>
              <a:t>A </a:t>
            </a:r>
            <a:r>
              <a:rPr lang="en-US" altLang="x-none" sz="2500" dirty="0">
                <a:solidFill>
                  <a:srgbClr val="0432FF"/>
                </a:solidFill>
              </a:rPr>
              <a:t>transport equation </a:t>
            </a:r>
            <a:r>
              <a:rPr lang="en-US" altLang="x-none" sz="2500" dirty="0"/>
              <a:t>for drift velocity is derived and simplified </a:t>
            </a:r>
            <a:r>
              <a:rPr lang="en-US" altLang="x-none" sz="2500" dirty="0" smtClean="0"/>
              <a:t>to identify proper markers for modeling drift velocity</a:t>
            </a:r>
          </a:p>
          <a:p>
            <a:pPr>
              <a:buFontTx/>
              <a:buChar char="•"/>
            </a:pPr>
            <a:r>
              <a:rPr lang="en-US" altLang="x-none" sz="2500" dirty="0" smtClean="0">
                <a:solidFill>
                  <a:srgbClr val="0432FF"/>
                </a:solidFill>
              </a:rPr>
              <a:t>Neural Network model </a:t>
            </a:r>
            <a:r>
              <a:rPr lang="en-US" altLang="x-none" sz="2500" dirty="0" smtClean="0"/>
              <a:t>is developed for drift velocity based on filtered fine-grid simulation results</a:t>
            </a:r>
          </a:p>
          <a:p>
            <a:pPr>
              <a:buFontTx/>
              <a:buChar char="•"/>
            </a:pPr>
            <a:r>
              <a:rPr lang="en-US" altLang="x-none" sz="2500" dirty="0" smtClean="0"/>
              <a:t>Neural Network model is validated with coarse-grid simulation; Posteriori test results show agreement between coarse and filtered fine-grid simulation results</a:t>
            </a:r>
          </a:p>
          <a:p>
            <a:pPr>
              <a:buFontTx/>
              <a:buChar char="•"/>
            </a:pPr>
            <a:r>
              <a:rPr lang="en-US" altLang="x-none" sz="2500" dirty="0" smtClean="0"/>
              <a:t>Future </a:t>
            </a:r>
            <a:r>
              <a:rPr lang="en-US" altLang="x-none" sz="2500" dirty="0"/>
              <a:t>work: </a:t>
            </a:r>
          </a:p>
          <a:p>
            <a:pPr lvl="1">
              <a:buFontTx/>
              <a:buChar char="•"/>
            </a:pPr>
            <a:r>
              <a:rPr lang="en-US" sz="2500" dirty="0" smtClean="0"/>
              <a:t>  Explicit model form </a:t>
            </a:r>
          </a:p>
          <a:p>
            <a:pPr lvl="1">
              <a:buFontTx/>
              <a:buChar char="•"/>
            </a:pPr>
            <a:r>
              <a:rPr lang="en-US" sz="2500" dirty="0" smtClean="0"/>
              <a:t>  Other gas-particle systems</a:t>
            </a:r>
            <a:endParaRPr lang="en-US" sz="2500" dirty="0"/>
          </a:p>
          <a:p>
            <a:pPr lvl="1">
              <a:buFontTx/>
              <a:buChar char="•"/>
            </a:pPr>
            <a:r>
              <a:rPr lang="en-US" altLang="x-none" sz="2500" dirty="0"/>
              <a:t> </a:t>
            </a:r>
            <a:r>
              <a:rPr lang="en-US" altLang="x-none" sz="2500" dirty="0" smtClean="0"/>
              <a:t> Heat </a:t>
            </a:r>
            <a:r>
              <a:rPr lang="en-US" altLang="x-none" sz="2500" dirty="0"/>
              <a:t>and mass </a:t>
            </a:r>
            <a:r>
              <a:rPr lang="en-US" altLang="x-none" sz="2500" dirty="0" smtClean="0"/>
              <a:t>transport </a:t>
            </a:r>
            <a:r>
              <a:rPr lang="en-US" altLang="x-none" sz="2500" dirty="0"/>
              <a:t>in gas-particle flow</a:t>
            </a:r>
          </a:p>
          <a:p>
            <a:endParaRPr lang="en-US" dirty="0"/>
          </a:p>
        </p:txBody>
      </p:sp>
      <p:sp>
        <p:nvSpPr>
          <p:cNvPr id="3" name="Title 2"/>
          <p:cNvSpPr>
            <a:spLocks noGrp="1"/>
          </p:cNvSpPr>
          <p:nvPr>
            <p:ph type="title"/>
          </p:nvPr>
        </p:nvSpPr>
        <p:spPr/>
        <p:txBody>
          <a:bodyPr>
            <a:normAutofit/>
          </a:bodyPr>
          <a:lstStyle/>
          <a:p>
            <a:r>
              <a:rPr lang="en-US" dirty="0">
                <a:solidFill>
                  <a:srgbClr val="0432FF"/>
                </a:solidFill>
              </a:rPr>
              <a:t>Summary</a:t>
            </a:r>
          </a:p>
        </p:txBody>
      </p:sp>
      <p:sp>
        <p:nvSpPr>
          <p:cNvPr id="4" name="Slide Number Placeholder 3"/>
          <p:cNvSpPr>
            <a:spLocks noGrp="1"/>
          </p:cNvSpPr>
          <p:nvPr>
            <p:ph type="sldNum" sz="quarter" idx="2"/>
          </p:nvPr>
        </p:nvSpPr>
        <p:spPr/>
        <p:txBody>
          <a:bodyPr/>
          <a:lstStyle/>
          <a:p>
            <a:fld id="{C713A3F5-63FC-9E4D-8C18-75203108277E}" type="slidenum">
              <a:rPr lang="en-US" smtClean="0"/>
              <a:t>21</a:t>
            </a:fld>
            <a:endParaRPr lang="en-US"/>
          </a:p>
        </p:txBody>
      </p:sp>
    </p:spTree>
    <p:extLst>
      <p:ext uri="{BB962C8B-B14F-4D97-AF65-F5344CB8AC3E}">
        <p14:creationId xmlns:p14="http://schemas.microsoft.com/office/powerpoint/2010/main" val="162114065"/>
      </p:ext>
    </p:extLst>
  </p:cSld>
  <p:clrMapOvr>
    <a:masterClrMapping/>
  </p:clrMapOvr>
  <p:transition spd="med" advTm="7648"/>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a:xfrm>
            <a:off x="603307" y="1749752"/>
            <a:ext cx="4766071" cy="3486781"/>
          </a:xfrm>
        </p:spPr>
        <p:txBody>
          <a:bodyPr>
            <a:normAutofit/>
          </a:bodyPr>
          <a:lstStyle/>
          <a:p>
            <a:r>
              <a:rPr lang="en-US" b="1" dirty="0" smtClean="0"/>
              <a:t>Fine-grid simulations</a:t>
            </a:r>
            <a:r>
              <a:rPr lang="en-US" b="1" baseline="30000" dirty="0" smtClean="0"/>
              <a:t>1</a:t>
            </a:r>
            <a:endParaRPr lang="en-US" b="1" dirty="0" smtClean="0"/>
          </a:p>
          <a:p>
            <a:pPr lvl="1"/>
            <a:r>
              <a:rPr lang="en-US" dirty="0" smtClean="0"/>
              <a:t>Euler-Euler Approach</a:t>
            </a:r>
            <a:endParaRPr lang="en-US" dirty="0"/>
          </a:p>
          <a:p>
            <a:pPr lvl="2"/>
            <a:r>
              <a:rPr lang="en-US" dirty="0"/>
              <a:t>Continuum averaged </a:t>
            </a:r>
            <a:r>
              <a:rPr lang="en-US" dirty="0" smtClean="0"/>
              <a:t>equations </a:t>
            </a:r>
            <a:r>
              <a:rPr lang="en-US" dirty="0"/>
              <a:t>of motion for the fluid </a:t>
            </a:r>
            <a:r>
              <a:rPr lang="en-US" dirty="0" smtClean="0"/>
              <a:t>and solid phases</a:t>
            </a:r>
          </a:p>
          <a:p>
            <a:r>
              <a:rPr lang="en-US" b="1" dirty="0" smtClean="0"/>
              <a:t>Coarse-grid simulations</a:t>
            </a:r>
          </a:p>
          <a:p>
            <a:pPr lvl="1"/>
            <a:r>
              <a:rPr lang="en-US" dirty="0" smtClean="0"/>
              <a:t>Filtered Euler-Euler Approach</a:t>
            </a:r>
            <a:endParaRPr lang="en-US" dirty="0"/>
          </a:p>
        </p:txBody>
      </p:sp>
      <p:sp>
        <p:nvSpPr>
          <p:cNvPr id="2" name="Title 1"/>
          <p:cNvSpPr>
            <a:spLocks noGrp="1"/>
          </p:cNvSpPr>
          <p:nvPr>
            <p:ph type="title"/>
          </p:nvPr>
        </p:nvSpPr>
        <p:spPr>
          <a:xfrm>
            <a:off x="0" y="0"/>
            <a:ext cx="9144000" cy="927086"/>
          </a:xfrm>
        </p:spPr>
        <p:txBody>
          <a:bodyPr/>
          <a:lstStyle/>
          <a:p>
            <a:r>
              <a:rPr lang="en-US" dirty="0" smtClean="0">
                <a:solidFill>
                  <a:srgbClr val="0432FF"/>
                </a:solidFill>
              </a:rPr>
              <a:t>Multi-scale structures in gas-particle Flow</a:t>
            </a:r>
            <a:endParaRPr lang="en-US" dirty="0">
              <a:solidFill>
                <a:srgbClr val="0432FF"/>
              </a:solidFill>
            </a:endParaRPr>
          </a:p>
        </p:txBody>
      </p: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0642" y="1481084"/>
            <a:ext cx="4003358" cy="35425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 name="Rectangle 20"/>
          <p:cNvSpPr/>
          <p:nvPr/>
        </p:nvSpPr>
        <p:spPr>
          <a:xfrm>
            <a:off x="471791" y="6066895"/>
            <a:ext cx="8374696" cy="584775"/>
          </a:xfrm>
          <a:prstGeom prst="rect">
            <a:avLst/>
          </a:prstGeom>
        </p:spPr>
        <p:txBody>
          <a:bodyPr wrap="square">
            <a:spAutoFit/>
          </a:bodyPr>
          <a:lstStyle/>
          <a:p>
            <a:pPr marL="182563" indent="-182563"/>
            <a:r>
              <a:rPr lang="en-US" sz="1600" dirty="0" smtClean="0"/>
              <a:t>1. </a:t>
            </a:r>
            <a:r>
              <a:rPr lang="en-US" sz="1600" dirty="0" err="1" smtClean="0"/>
              <a:t>Igci</a:t>
            </a:r>
            <a:r>
              <a:rPr lang="en-US" sz="1600" dirty="0"/>
              <a:t>, Y., Andrews, A. T., </a:t>
            </a:r>
            <a:r>
              <a:rPr lang="en-US" sz="1600" dirty="0" err="1"/>
              <a:t>Sundaresan</a:t>
            </a:r>
            <a:r>
              <a:rPr lang="en-US" sz="1600" dirty="0"/>
              <a:t>, S., </a:t>
            </a:r>
            <a:r>
              <a:rPr lang="en-US" sz="1600" dirty="0" err="1"/>
              <a:t>Pannala</a:t>
            </a:r>
            <a:r>
              <a:rPr lang="en-US" sz="1600" dirty="0"/>
              <a:t>, S. and O'Brien, T. (2008), Filtered two-fluid models for fluidized gas-particle suspensions. </a:t>
            </a:r>
            <a:r>
              <a:rPr lang="en-US" sz="1600" dirty="0" err="1"/>
              <a:t>AIChE</a:t>
            </a:r>
            <a:r>
              <a:rPr lang="en-US" sz="1600" dirty="0"/>
              <a:t> J., 54: </a:t>
            </a:r>
            <a:r>
              <a:rPr lang="en-US" sz="1600" dirty="0" smtClean="0"/>
              <a:t>1431–1448</a:t>
            </a:r>
            <a:endParaRPr lang="en-US" sz="1600" dirty="0"/>
          </a:p>
        </p:txBody>
      </p:sp>
      <p:sp>
        <p:nvSpPr>
          <p:cNvPr id="4" name="Slide Number Placeholder 3"/>
          <p:cNvSpPr>
            <a:spLocks noGrp="1"/>
          </p:cNvSpPr>
          <p:nvPr>
            <p:ph type="sldNum" sz="quarter" idx="2"/>
          </p:nvPr>
        </p:nvSpPr>
        <p:spPr/>
        <p:txBody>
          <a:bodyPr/>
          <a:lstStyle/>
          <a:p>
            <a:fld id="{C713A3F5-63FC-9E4D-8C18-75203108277E}" type="slidenum">
              <a:rPr lang="en-US" smtClean="0"/>
              <a:t>3</a:t>
            </a:fld>
            <a:endParaRPr lang="en-US"/>
          </a:p>
        </p:txBody>
      </p:sp>
    </p:spTree>
    <p:extLst>
      <p:ext uri="{BB962C8B-B14F-4D97-AF65-F5344CB8AC3E}">
        <p14:creationId xmlns:p14="http://schemas.microsoft.com/office/powerpoint/2010/main" val="955019765"/>
      </p:ext>
    </p:extLst>
  </p:cSld>
  <p:clrMapOvr>
    <a:masterClrMapping/>
  </p:clrMapOvr>
  <p:transition spd="med" advTm="3197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Rectangle 10"/>
              <p:cNvSpPr/>
              <p:nvPr/>
            </p:nvSpPr>
            <p:spPr>
              <a:xfrm>
                <a:off x="0" y="2160823"/>
                <a:ext cx="9324753" cy="736099"/>
              </a:xfrm>
              <a:prstGeom prst="rect">
                <a:avLst/>
              </a:prstGeom>
            </p:spPr>
            <p:txBody>
              <a:bodyPr wrap="square">
                <a:spAutoFit/>
              </a:bodyPr>
              <a:lstStyle/>
              <a:p>
                <a:pPr marL="1382713" lvl="1" indent="-917575"/>
                <a14:m>
                  <m:oMathPara xmlns:m="http://schemas.openxmlformats.org/officeDocument/2006/math">
                    <m:oMathParaPr>
                      <m:jc m:val="left"/>
                    </m:oMathParaPr>
                    <m:oMath xmlns:m="http://schemas.openxmlformats.org/officeDocument/2006/math">
                      <m:f>
                        <m:fPr>
                          <m:ctrlPr>
                            <a:rPr lang="mr-IN" sz="2200" i="1" smtClean="0">
                              <a:latin typeface="Cambria Math" charset="0"/>
                            </a:rPr>
                          </m:ctrlPr>
                        </m:fPr>
                        <m:num>
                          <m:r>
                            <a:rPr lang="mr-IN" sz="2200" i="1" smtClean="0">
                              <a:latin typeface="Cambria Math" charset="0"/>
                              <a:ea typeface="Cambria Math" charset="0"/>
                              <a:cs typeface="Cambria Math" charset="0"/>
                            </a:rPr>
                            <m:t>𝜕</m:t>
                          </m:r>
                        </m:num>
                        <m:den>
                          <m:r>
                            <a:rPr lang="mr-IN" sz="2200" i="1" smtClean="0">
                              <a:latin typeface="Cambria Math" charset="0"/>
                              <a:ea typeface="Cambria Math" charset="0"/>
                              <a:cs typeface="Cambria Math" charset="0"/>
                            </a:rPr>
                            <m:t>𝜕</m:t>
                          </m:r>
                          <m:r>
                            <a:rPr lang="en-US" sz="2200" b="0" i="1" smtClean="0">
                              <a:latin typeface="Cambria Math" charset="0"/>
                              <a:ea typeface="Cambria Math" charset="0"/>
                              <a:cs typeface="Cambria Math" charset="0"/>
                            </a:rPr>
                            <m:t>𝑡</m:t>
                          </m:r>
                        </m:den>
                      </m:f>
                      <m:d>
                        <m:dPr>
                          <m:ctrlPr>
                            <a:rPr lang="en-US" sz="2200" b="0" i="1" smtClean="0">
                              <a:latin typeface="Cambria Math" charset="0"/>
                            </a:rPr>
                          </m:ctrlPr>
                        </m:dPr>
                        <m:e>
                          <m:sSub>
                            <m:sSubPr>
                              <m:ctrlPr>
                                <a:rPr lang="en-US" sz="2200" b="0" i="1" smtClean="0">
                                  <a:latin typeface="Cambria Math" charset="0"/>
                                </a:rPr>
                              </m:ctrlPr>
                            </m:sSubPr>
                            <m:e>
                              <m:r>
                                <a:rPr lang="en-US" sz="2200" b="0" i="1" smtClean="0">
                                  <a:latin typeface="Cambria Math" charset="0"/>
                                </a:rPr>
                                <m:t>𝜌</m:t>
                              </m:r>
                            </m:e>
                            <m:sub>
                              <m:r>
                                <a:rPr lang="en-US" sz="2200" b="0" i="1" smtClean="0">
                                  <a:latin typeface="Cambria Math" charset="0"/>
                                </a:rPr>
                                <m:t>𝑠</m:t>
                              </m:r>
                            </m:sub>
                          </m:sSub>
                          <m:sSub>
                            <m:sSubPr>
                              <m:ctrlPr>
                                <a:rPr lang="en-US" sz="2200" b="0" i="1" smtClean="0">
                                  <a:latin typeface="Cambria Math" charset="0"/>
                                </a:rPr>
                              </m:ctrlPr>
                            </m:sSubPr>
                            <m:e>
                              <m:r>
                                <a:rPr lang="en-US" sz="2200" b="0" i="1" smtClean="0">
                                  <a:latin typeface="Cambria Math" charset="0"/>
                                </a:rPr>
                                <m:t>𝜙</m:t>
                              </m:r>
                            </m:e>
                            <m:sub>
                              <m:r>
                                <a:rPr lang="en-US" sz="2200" b="0" i="1" smtClean="0">
                                  <a:latin typeface="Cambria Math" charset="0"/>
                                </a:rPr>
                                <m:t>𝑠</m:t>
                              </m:r>
                            </m:sub>
                          </m:sSub>
                          <m:sSub>
                            <m:sSubPr>
                              <m:ctrlPr>
                                <a:rPr lang="en-US" sz="2200" b="0" i="1" smtClean="0">
                                  <a:latin typeface="Cambria Math" charset="0"/>
                                </a:rPr>
                              </m:ctrlPr>
                            </m:sSubPr>
                            <m:e>
                              <m:r>
                                <a:rPr lang="en-US" sz="2200" b="1" i="1" smtClean="0">
                                  <a:latin typeface="Cambria Math" charset="0"/>
                                </a:rPr>
                                <m:t>𝒖</m:t>
                              </m:r>
                            </m:e>
                            <m:sub>
                              <m:r>
                                <a:rPr lang="en-US" sz="2200" b="0" i="1" smtClean="0">
                                  <a:latin typeface="Cambria Math" charset="0"/>
                                </a:rPr>
                                <m:t>𝑠</m:t>
                              </m:r>
                            </m:sub>
                          </m:sSub>
                        </m:e>
                      </m:d>
                      <m:r>
                        <a:rPr lang="en-US" sz="2200" b="0" i="1" smtClean="0">
                          <a:latin typeface="Cambria Math" charset="0"/>
                        </a:rPr>
                        <m:t>+ </m:t>
                      </m:r>
                      <m:r>
                        <a:rPr lang="en-US" sz="2200" b="0" i="1" smtClean="0">
                          <a:latin typeface="Cambria Math" charset="0"/>
                          <a:ea typeface="Cambria Math" charset="0"/>
                          <a:cs typeface="Cambria Math" charset="0"/>
                        </a:rPr>
                        <m:t>𝛻</m:t>
                      </m:r>
                      <m:r>
                        <a:rPr lang="en-US" sz="2200" b="0" i="1" smtClean="0">
                          <a:latin typeface="Cambria Math" charset="0"/>
                          <a:ea typeface="Cambria Math" charset="0"/>
                          <a:cs typeface="Cambria Math" charset="0"/>
                        </a:rPr>
                        <m:t>∙</m:t>
                      </m:r>
                      <m:d>
                        <m:dPr>
                          <m:ctrlPr>
                            <a:rPr lang="en-US" sz="2200" b="0" i="1" smtClean="0">
                              <a:latin typeface="Cambria Math" charset="0"/>
                              <a:ea typeface="Cambria Math" charset="0"/>
                              <a:cs typeface="Cambria Math" charset="0"/>
                            </a:rPr>
                          </m:ctrlPr>
                        </m:dPr>
                        <m:e>
                          <m:sSub>
                            <m:sSubPr>
                              <m:ctrlPr>
                                <a:rPr lang="en-US" sz="2200" b="0" i="1" smtClean="0">
                                  <a:latin typeface="Cambria Math" charset="0"/>
                                  <a:ea typeface="Cambria Math" charset="0"/>
                                  <a:cs typeface="Cambria Math" charset="0"/>
                                </a:rPr>
                              </m:ctrlPr>
                            </m:sSubPr>
                            <m:e>
                              <m:r>
                                <a:rPr lang="en-US" sz="2200" b="0" i="1" smtClean="0">
                                  <a:latin typeface="Cambria Math" charset="0"/>
                                  <a:ea typeface="Cambria Math" charset="0"/>
                                  <a:cs typeface="Cambria Math" charset="0"/>
                                </a:rPr>
                                <m:t>𝜌</m:t>
                              </m:r>
                            </m:e>
                            <m:sub>
                              <m:r>
                                <a:rPr lang="en-US" sz="2200" b="0" i="1" smtClean="0">
                                  <a:latin typeface="Cambria Math" charset="0"/>
                                  <a:ea typeface="Cambria Math" charset="0"/>
                                  <a:cs typeface="Cambria Math" charset="0"/>
                                </a:rPr>
                                <m:t>𝑠</m:t>
                              </m:r>
                            </m:sub>
                          </m:sSub>
                          <m:sSub>
                            <m:sSubPr>
                              <m:ctrlPr>
                                <a:rPr lang="en-US" sz="2200" b="0" i="1" smtClean="0">
                                  <a:latin typeface="Cambria Math" charset="0"/>
                                  <a:ea typeface="Cambria Math" charset="0"/>
                                  <a:cs typeface="Cambria Math" charset="0"/>
                                </a:rPr>
                              </m:ctrlPr>
                            </m:sSubPr>
                            <m:e>
                              <m:r>
                                <a:rPr lang="en-US" sz="2200" b="0" i="1" smtClean="0">
                                  <a:latin typeface="Cambria Math" charset="0"/>
                                  <a:ea typeface="Cambria Math" charset="0"/>
                                  <a:cs typeface="Cambria Math" charset="0"/>
                                </a:rPr>
                                <m:t>𝜙</m:t>
                              </m:r>
                            </m:e>
                            <m:sub>
                              <m:r>
                                <a:rPr lang="en-US" sz="2200" b="0" i="1" smtClean="0">
                                  <a:latin typeface="Cambria Math" charset="0"/>
                                  <a:ea typeface="Cambria Math" charset="0"/>
                                  <a:cs typeface="Cambria Math" charset="0"/>
                                </a:rPr>
                                <m:t>𝑠</m:t>
                              </m:r>
                            </m:sub>
                          </m:sSub>
                          <m:sSub>
                            <m:sSubPr>
                              <m:ctrlPr>
                                <a:rPr lang="en-US" sz="2200" b="0" i="1" smtClean="0">
                                  <a:latin typeface="Cambria Math" charset="0"/>
                                  <a:ea typeface="Cambria Math" charset="0"/>
                                  <a:cs typeface="Cambria Math" charset="0"/>
                                </a:rPr>
                              </m:ctrlPr>
                            </m:sSubPr>
                            <m:e>
                              <m:r>
                                <a:rPr lang="en-US" sz="2200" b="1" i="1" smtClean="0">
                                  <a:latin typeface="Cambria Math" charset="0"/>
                                  <a:ea typeface="Cambria Math" charset="0"/>
                                  <a:cs typeface="Cambria Math" charset="0"/>
                                </a:rPr>
                                <m:t>𝒖</m:t>
                              </m:r>
                            </m:e>
                            <m:sub>
                              <m:r>
                                <a:rPr lang="en-US" sz="2200" b="0" i="1" smtClean="0">
                                  <a:latin typeface="Cambria Math" charset="0"/>
                                  <a:ea typeface="Cambria Math" charset="0"/>
                                  <a:cs typeface="Cambria Math" charset="0"/>
                                </a:rPr>
                                <m:t>𝑠</m:t>
                              </m:r>
                            </m:sub>
                          </m:sSub>
                          <m:sSub>
                            <m:sSubPr>
                              <m:ctrlPr>
                                <a:rPr lang="en-US" sz="2200" b="0" i="1" smtClean="0">
                                  <a:latin typeface="Cambria Math" charset="0"/>
                                  <a:ea typeface="Cambria Math" charset="0"/>
                                  <a:cs typeface="Cambria Math" charset="0"/>
                                </a:rPr>
                              </m:ctrlPr>
                            </m:sSubPr>
                            <m:e>
                              <m:r>
                                <a:rPr lang="en-US" sz="2200" b="1" i="1" smtClean="0">
                                  <a:latin typeface="Cambria Math" charset="0"/>
                                  <a:ea typeface="Cambria Math" charset="0"/>
                                  <a:cs typeface="Cambria Math" charset="0"/>
                                </a:rPr>
                                <m:t>𝒖</m:t>
                              </m:r>
                            </m:e>
                            <m:sub>
                              <m:r>
                                <a:rPr lang="en-US" sz="2200" b="0" i="1" smtClean="0">
                                  <a:latin typeface="Cambria Math" charset="0"/>
                                  <a:ea typeface="Cambria Math" charset="0"/>
                                  <a:cs typeface="Cambria Math" charset="0"/>
                                </a:rPr>
                                <m:t>𝑠</m:t>
                              </m:r>
                            </m:sub>
                          </m:sSub>
                        </m:e>
                      </m:d>
                      <m:r>
                        <a:rPr lang="en-US" sz="2200" b="0" i="1" smtClean="0">
                          <a:latin typeface="Cambria Math" charset="0"/>
                          <a:ea typeface="Cambria Math" charset="0"/>
                          <a:cs typeface="Cambria Math" charset="0"/>
                        </a:rPr>
                        <m:t>=−</m:t>
                      </m:r>
                      <m:r>
                        <a:rPr lang="en-US" sz="2200" i="1">
                          <a:latin typeface="Cambria Math" charset="0"/>
                          <a:ea typeface="Cambria Math" charset="0"/>
                          <a:cs typeface="Cambria Math" charset="0"/>
                        </a:rPr>
                        <m:t>𝛻</m:t>
                      </m:r>
                      <m:r>
                        <a:rPr lang="en-US" sz="2200" i="1">
                          <a:latin typeface="Cambria Math" charset="0"/>
                          <a:ea typeface="Cambria Math" charset="0"/>
                          <a:cs typeface="Cambria Math" charset="0"/>
                        </a:rPr>
                        <m:t>∙</m:t>
                      </m:r>
                      <m:sSub>
                        <m:sSubPr>
                          <m:ctrlPr>
                            <a:rPr lang="en-US" sz="2200" b="0" i="1" smtClean="0">
                              <a:latin typeface="Cambria Math" charset="0"/>
                              <a:ea typeface="Cambria Math" charset="0"/>
                              <a:cs typeface="Cambria Math" charset="0"/>
                            </a:rPr>
                          </m:ctrlPr>
                        </m:sSubPr>
                        <m:e>
                          <m:r>
                            <a:rPr lang="en-US" sz="2200" b="1" i="1" smtClean="0">
                              <a:latin typeface="Cambria Math" charset="0"/>
                              <a:ea typeface="Cambria Math" charset="0"/>
                              <a:cs typeface="Cambria Math" charset="0"/>
                            </a:rPr>
                            <m:t>𝝈</m:t>
                          </m:r>
                        </m:e>
                        <m:sub>
                          <m:r>
                            <a:rPr lang="en-US" sz="2200" b="0" i="1" smtClean="0">
                              <a:latin typeface="Cambria Math" charset="0"/>
                              <a:ea typeface="Cambria Math" charset="0"/>
                              <a:cs typeface="Cambria Math" charset="0"/>
                            </a:rPr>
                            <m:t>𝑠</m:t>
                          </m:r>
                        </m:sub>
                      </m:sSub>
                      <m:r>
                        <a:rPr lang="en-US" sz="2200" b="0" i="1" smtClean="0">
                          <a:latin typeface="Cambria Math" charset="0"/>
                          <a:ea typeface="Cambria Math" charset="0"/>
                          <a:cs typeface="Cambria Math" charset="0"/>
                        </a:rPr>
                        <m:t> −</m:t>
                      </m:r>
                      <m:sSub>
                        <m:sSubPr>
                          <m:ctrlPr>
                            <a:rPr lang="en-US" sz="2200" b="0" i="1" smtClean="0">
                              <a:latin typeface="Cambria Math" charset="0"/>
                              <a:ea typeface="Cambria Math" charset="0"/>
                              <a:cs typeface="Cambria Math" charset="0"/>
                            </a:rPr>
                          </m:ctrlPr>
                        </m:sSubPr>
                        <m:e>
                          <m:r>
                            <a:rPr lang="en-US" sz="2200" b="0" i="1" smtClean="0">
                              <a:latin typeface="Cambria Math" charset="0"/>
                              <a:ea typeface="Cambria Math" charset="0"/>
                              <a:cs typeface="Cambria Math" charset="0"/>
                            </a:rPr>
                            <m:t>𝜙</m:t>
                          </m:r>
                        </m:e>
                        <m:sub>
                          <m:r>
                            <a:rPr lang="en-US" sz="2200" b="0" i="1" smtClean="0">
                              <a:latin typeface="Cambria Math" charset="0"/>
                              <a:ea typeface="Cambria Math" charset="0"/>
                              <a:cs typeface="Cambria Math" charset="0"/>
                            </a:rPr>
                            <m:t>𝑠</m:t>
                          </m:r>
                        </m:sub>
                      </m:sSub>
                      <m:r>
                        <a:rPr lang="en-US" sz="2200" i="1">
                          <a:latin typeface="Cambria Math" charset="0"/>
                          <a:ea typeface="Cambria Math" charset="0"/>
                          <a:cs typeface="Cambria Math" charset="0"/>
                        </a:rPr>
                        <m:t>𝛻</m:t>
                      </m:r>
                      <m:r>
                        <a:rPr lang="en-US" sz="2200" i="1">
                          <a:latin typeface="Cambria Math" charset="0"/>
                          <a:ea typeface="Cambria Math" charset="0"/>
                          <a:cs typeface="Cambria Math" charset="0"/>
                        </a:rPr>
                        <m:t>∙</m:t>
                      </m:r>
                      <m:sSub>
                        <m:sSubPr>
                          <m:ctrlPr>
                            <a:rPr lang="en-US" sz="2200" b="0" i="1" smtClean="0">
                              <a:latin typeface="Cambria Math" charset="0"/>
                              <a:ea typeface="Cambria Math" charset="0"/>
                              <a:cs typeface="Cambria Math" charset="0"/>
                            </a:rPr>
                          </m:ctrlPr>
                        </m:sSubPr>
                        <m:e>
                          <m:r>
                            <a:rPr lang="en-US" sz="2200" b="1" i="1" smtClean="0">
                              <a:latin typeface="Cambria Math" charset="0"/>
                              <a:ea typeface="Cambria Math" charset="0"/>
                              <a:cs typeface="Cambria Math" charset="0"/>
                            </a:rPr>
                            <m:t>𝝈</m:t>
                          </m:r>
                        </m:e>
                        <m:sub>
                          <m:r>
                            <a:rPr lang="en-US" sz="2200" b="0" i="1" smtClean="0">
                              <a:latin typeface="Cambria Math" charset="0"/>
                              <a:ea typeface="Cambria Math" charset="0"/>
                              <a:cs typeface="Cambria Math" charset="0"/>
                            </a:rPr>
                            <m:t>𝑔</m:t>
                          </m:r>
                        </m:sub>
                      </m:sSub>
                      <m:r>
                        <a:rPr lang="en-US" sz="2200" b="0" i="1" smtClean="0">
                          <a:latin typeface="Cambria Math" charset="0"/>
                          <a:ea typeface="Cambria Math" charset="0"/>
                          <a:cs typeface="Cambria Math" charset="0"/>
                        </a:rPr>
                        <m:t>+</m:t>
                      </m:r>
                      <m:sSub>
                        <m:sSubPr>
                          <m:ctrlPr>
                            <a:rPr lang="en-US" sz="2200" b="0" i="1" smtClean="0">
                              <a:latin typeface="Cambria Math" charset="0"/>
                              <a:ea typeface="Cambria Math" charset="0"/>
                              <a:cs typeface="Cambria Math" charset="0"/>
                            </a:rPr>
                          </m:ctrlPr>
                        </m:sSubPr>
                        <m:e>
                          <m:r>
                            <a:rPr lang="en-US" sz="2200" b="1" i="1" smtClean="0">
                              <a:latin typeface="Cambria Math" charset="0"/>
                              <a:ea typeface="Cambria Math" charset="0"/>
                              <a:cs typeface="Cambria Math" charset="0"/>
                            </a:rPr>
                            <m:t>𝑭</m:t>
                          </m:r>
                        </m:e>
                        <m:sub>
                          <m:r>
                            <a:rPr lang="en-US" sz="2200" b="0" i="1" smtClean="0">
                              <a:latin typeface="Cambria Math" charset="0"/>
                              <a:ea typeface="Cambria Math" charset="0"/>
                              <a:cs typeface="Cambria Math" charset="0"/>
                            </a:rPr>
                            <m:t>𝑑</m:t>
                          </m:r>
                        </m:sub>
                      </m:sSub>
                      <m:r>
                        <a:rPr lang="en-US" sz="2200" b="0" i="1" smtClean="0">
                          <a:latin typeface="Cambria Math" charset="0"/>
                          <a:ea typeface="Cambria Math" charset="0"/>
                          <a:cs typeface="Cambria Math" charset="0"/>
                        </a:rPr>
                        <m:t>+</m:t>
                      </m:r>
                      <m:sSub>
                        <m:sSubPr>
                          <m:ctrlPr>
                            <a:rPr lang="en-US" sz="2200" b="0" i="1" smtClean="0">
                              <a:latin typeface="Cambria Math" charset="0"/>
                              <a:ea typeface="Cambria Math" charset="0"/>
                              <a:cs typeface="Cambria Math" charset="0"/>
                            </a:rPr>
                          </m:ctrlPr>
                        </m:sSubPr>
                        <m:e>
                          <m:r>
                            <a:rPr lang="en-US" sz="2200" b="0" i="1" smtClean="0">
                              <a:latin typeface="Cambria Math" charset="0"/>
                              <a:ea typeface="Cambria Math" charset="0"/>
                              <a:cs typeface="Cambria Math" charset="0"/>
                            </a:rPr>
                            <m:t>𝜌</m:t>
                          </m:r>
                        </m:e>
                        <m:sub>
                          <m:r>
                            <a:rPr lang="en-US" sz="2200" b="0" i="1" smtClean="0">
                              <a:latin typeface="Cambria Math" charset="0"/>
                              <a:ea typeface="Cambria Math" charset="0"/>
                              <a:cs typeface="Cambria Math" charset="0"/>
                            </a:rPr>
                            <m:t>𝑠</m:t>
                          </m:r>
                        </m:sub>
                      </m:sSub>
                      <m:sSub>
                        <m:sSubPr>
                          <m:ctrlPr>
                            <a:rPr lang="en-US" sz="2200" b="0" i="1" smtClean="0">
                              <a:latin typeface="Cambria Math" charset="0"/>
                              <a:ea typeface="Cambria Math" charset="0"/>
                              <a:cs typeface="Cambria Math" charset="0"/>
                            </a:rPr>
                          </m:ctrlPr>
                        </m:sSubPr>
                        <m:e>
                          <m:r>
                            <a:rPr lang="en-US" sz="2200" b="0" i="1" smtClean="0">
                              <a:latin typeface="Cambria Math" charset="0"/>
                              <a:ea typeface="Cambria Math" charset="0"/>
                              <a:cs typeface="Cambria Math" charset="0"/>
                            </a:rPr>
                            <m:t>𝜙</m:t>
                          </m:r>
                        </m:e>
                        <m:sub>
                          <m:r>
                            <a:rPr lang="en-US" sz="2200" b="0" i="1" smtClean="0">
                              <a:latin typeface="Cambria Math" charset="0"/>
                              <a:ea typeface="Cambria Math" charset="0"/>
                              <a:cs typeface="Cambria Math" charset="0"/>
                            </a:rPr>
                            <m:t>𝑠</m:t>
                          </m:r>
                        </m:sub>
                      </m:sSub>
                      <m:r>
                        <a:rPr lang="en-US" sz="2200" b="1" i="1" smtClean="0">
                          <a:latin typeface="Cambria Math" charset="0"/>
                          <a:ea typeface="Cambria Math" charset="0"/>
                          <a:cs typeface="Cambria Math" charset="0"/>
                        </a:rPr>
                        <m:t>𝒈</m:t>
                      </m:r>
                    </m:oMath>
                  </m:oMathPara>
                </a14:m>
                <a:endParaRPr lang="en-US" sz="2200" b="1" i="1" dirty="0" smtClean="0">
                  <a:latin typeface="Cambria Math" charset="0"/>
                  <a:ea typeface="Cambria Math" charset="0"/>
                  <a:cs typeface="Cambria Math"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0" y="2160823"/>
                <a:ext cx="9324753" cy="736099"/>
              </a:xfrm>
              <a:prstGeom prst="rect">
                <a:avLst/>
              </a:prstGeom>
              <a:blipFill rotWithShape="0">
                <a:blip r:embed="rId4"/>
                <a:stretch>
                  <a:fillRect/>
                </a:stretch>
              </a:blipFill>
            </p:spPr>
            <p:txBody>
              <a:bodyPr/>
              <a:lstStyle/>
              <a:p>
                <a:r>
                  <a:rPr lang="en-US">
                    <a:noFill/>
                  </a:rPr>
                  <a:t> </a:t>
                </a:r>
              </a:p>
            </p:txBody>
          </p:sp>
        </mc:Fallback>
      </mc:AlternateContent>
      <p:sp>
        <p:nvSpPr>
          <p:cNvPr id="2" name="Text Placeholder 1"/>
          <p:cNvSpPr>
            <a:spLocks noGrp="1"/>
          </p:cNvSpPr>
          <p:nvPr>
            <p:ph type="body" idx="1"/>
          </p:nvPr>
        </p:nvSpPr>
        <p:spPr>
          <a:xfrm>
            <a:off x="307943" y="3625593"/>
            <a:ext cx="8538544" cy="468546"/>
          </a:xfrm>
        </p:spPr>
        <p:txBody>
          <a:bodyPr>
            <a:noAutofit/>
          </a:bodyPr>
          <a:lstStyle/>
          <a:p>
            <a:pPr marL="0" indent="0" defTabSz="914400" hangingPunct="0">
              <a:spcBef>
                <a:spcPts val="0"/>
              </a:spcBef>
              <a:buSzTx/>
              <a:buNone/>
            </a:pPr>
            <a:r>
              <a:rPr lang="en-US" dirty="0"/>
              <a:t>Particle phase momentum balance in </a:t>
            </a:r>
            <a:r>
              <a:rPr lang="en-US" b="1" dirty="0" smtClean="0"/>
              <a:t>Filtered Two-fluid </a:t>
            </a:r>
            <a:r>
              <a:rPr lang="en-US" b="1" dirty="0"/>
              <a:t>model</a:t>
            </a:r>
          </a:p>
          <a:p>
            <a:endParaRPr lang="en-US" dirty="0"/>
          </a:p>
        </p:txBody>
      </p:sp>
      <p:sp>
        <p:nvSpPr>
          <p:cNvPr id="3" name="Title 2"/>
          <p:cNvSpPr>
            <a:spLocks noGrp="1"/>
          </p:cNvSpPr>
          <p:nvPr>
            <p:ph type="title"/>
          </p:nvPr>
        </p:nvSpPr>
        <p:spPr>
          <a:xfrm>
            <a:off x="0" y="0"/>
            <a:ext cx="9144000" cy="955160"/>
          </a:xfrm>
        </p:spPr>
        <p:txBody>
          <a:bodyPr/>
          <a:lstStyle/>
          <a:p>
            <a:r>
              <a:rPr lang="en-US" dirty="0">
                <a:solidFill>
                  <a:srgbClr val="0432FF"/>
                </a:solidFill>
              </a:rPr>
              <a:t>Multi-scale structures in </a:t>
            </a:r>
            <a:r>
              <a:rPr lang="en-US" dirty="0" smtClean="0">
                <a:solidFill>
                  <a:srgbClr val="0432FF"/>
                </a:solidFill>
              </a:rPr>
              <a:t>gas-particle </a:t>
            </a:r>
            <a:r>
              <a:rPr lang="en-US" dirty="0">
                <a:solidFill>
                  <a:srgbClr val="0432FF"/>
                </a:solidFill>
              </a:rPr>
              <a:t>Flow</a:t>
            </a:r>
          </a:p>
        </p:txBody>
      </p:sp>
      <p:sp>
        <p:nvSpPr>
          <p:cNvPr id="10" name="Slide Number Placeholder 9"/>
          <p:cNvSpPr>
            <a:spLocks noGrp="1"/>
          </p:cNvSpPr>
          <p:nvPr>
            <p:ph type="sldNum" sz="quarter" idx="2"/>
          </p:nvPr>
        </p:nvSpPr>
        <p:spPr/>
        <p:txBody>
          <a:bodyPr/>
          <a:lstStyle/>
          <a:p>
            <a:fld id="{C713A3F5-63FC-9E4D-8C18-75203108277E}" type="slidenum">
              <a:rPr lang="en-US" smtClean="0"/>
              <a:t>4</a:t>
            </a:fld>
            <a:endParaRPr lang="en-US"/>
          </a:p>
        </p:txBody>
      </p:sp>
      <p:sp>
        <p:nvSpPr>
          <p:cNvPr id="14" name="TextBox 13"/>
          <p:cNvSpPr txBox="1"/>
          <p:nvPr/>
        </p:nvSpPr>
        <p:spPr>
          <a:xfrm>
            <a:off x="2731867" y="3035387"/>
            <a:ext cx="3027742"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smtClean="0">
                <a:ln>
                  <a:noFill/>
                </a:ln>
                <a:solidFill>
                  <a:srgbClr val="0432FF"/>
                </a:solidFill>
                <a:effectLst/>
                <a:uFillTx/>
                <a:latin typeface="+mn-lt"/>
                <a:ea typeface="+mn-ea"/>
                <a:cs typeface="+mn-cs"/>
                <a:sym typeface="Calibri"/>
              </a:rPr>
              <a:t>Upon filtering</a:t>
            </a:r>
            <a:endParaRPr kumimoji="0" lang="en-US" sz="2400" b="0" i="0" u="none" strike="noStrike" cap="none" spc="0" normalizeH="0" baseline="0" dirty="0">
              <a:ln>
                <a:noFill/>
              </a:ln>
              <a:solidFill>
                <a:srgbClr val="0432FF"/>
              </a:solidFill>
              <a:effectLst/>
              <a:uFillTx/>
              <a:latin typeface="+mn-lt"/>
              <a:ea typeface="+mn-ea"/>
              <a:cs typeface="+mn-cs"/>
              <a:sym typeface="Calibri"/>
            </a:endParaRPr>
          </a:p>
        </p:txBody>
      </p:sp>
      <p:sp>
        <p:nvSpPr>
          <p:cNvPr id="5" name="Rounded Rectangle 4"/>
          <p:cNvSpPr/>
          <p:nvPr/>
        </p:nvSpPr>
        <p:spPr>
          <a:xfrm>
            <a:off x="142152" y="5123399"/>
            <a:ext cx="8788400" cy="558800"/>
          </a:xfrm>
          <a:prstGeom prst="roundRect">
            <a:avLst/>
          </a:prstGeom>
          <a:noFill/>
          <a:ln w="25400" cap="flat">
            <a:solidFill>
              <a:srgbClr val="0432FF"/>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mc:AlternateContent xmlns:mc="http://schemas.openxmlformats.org/markup-compatibility/2006" xmlns:a14="http://schemas.microsoft.com/office/drawing/2010/main">
        <mc:Choice Requires="a14">
          <p:sp>
            <p:nvSpPr>
              <p:cNvPr id="4" name="TextBox 3"/>
              <p:cNvSpPr txBox="1"/>
              <p:nvPr/>
            </p:nvSpPr>
            <p:spPr>
              <a:xfrm>
                <a:off x="0" y="4329369"/>
                <a:ext cx="8866657" cy="15880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465138" lvl="1"/>
                <a14:m>
                  <m:oMath xmlns:m="http://schemas.openxmlformats.org/officeDocument/2006/math">
                    <m:f>
                      <m:fPr>
                        <m:ctrlPr>
                          <a:rPr lang="mr-IN" sz="2200" i="1" smtClean="0">
                            <a:latin typeface="Cambria Math" charset="0"/>
                          </a:rPr>
                        </m:ctrlPr>
                      </m:fPr>
                      <m:num>
                        <m:r>
                          <a:rPr lang="mr-IN" sz="2200" i="1">
                            <a:latin typeface="Cambria Math" charset="0"/>
                            <a:ea typeface="Cambria Math" charset="0"/>
                            <a:cs typeface="Cambria Math" charset="0"/>
                          </a:rPr>
                          <m:t>𝜕</m:t>
                        </m:r>
                      </m:num>
                      <m:den>
                        <m:r>
                          <a:rPr lang="mr-IN" sz="2200" i="1">
                            <a:latin typeface="Cambria Math" charset="0"/>
                            <a:ea typeface="Cambria Math" charset="0"/>
                            <a:cs typeface="Cambria Math" charset="0"/>
                          </a:rPr>
                          <m:t>𝜕</m:t>
                        </m:r>
                        <m:r>
                          <a:rPr lang="en-US" sz="2200" i="1">
                            <a:latin typeface="Cambria Math" charset="0"/>
                            <a:ea typeface="Cambria Math" charset="0"/>
                            <a:cs typeface="Cambria Math" charset="0"/>
                          </a:rPr>
                          <m:t>𝑡</m:t>
                        </m:r>
                      </m:den>
                    </m:f>
                    <m:d>
                      <m:dPr>
                        <m:ctrlPr>
                          <a:rPr lang="en-US" sz="2200" i="1">
                            <a:latin typeface="Cambria Math" charset="0"/>
                          </a:rPr>
                        </m:ctrlPr>
                      </m:dPr>
                      <m:e>
                        <m:sSub>
                          <m:sSubPr>
                            <m:ctrlPr>
                              <a:rPr lang="en-US" sz="2200" i="1">
                                <a:latin typeface="Cambria Math" charset="0"/>
                              </a:rPr>
                            </m:ctrlPr>
                          </m:sSubPr>
                          <m:e>
                            <m:r>
                              <a:rPr lang="en-US" sz="2200" i="1">
                                <a:latin typeface="Cambria Math" charset="0"/>
                              </a:rPr>
                              <m:t>𝜌</m:t>
                            </m:r>
                          </m:e>
                          <m:sub>
                            <m:r>
                              <a:rPr lang="en-US" sz="2200" i="1">
                                <a:latin typeface="Cambria Math" charset="0"/>
                              </a:rPr>
                              <m:t>𝑠</m:t>
                            </m:r>
                          </m:sub>
                        </m:sSub>
                        <m:sSub>
                          <m:sSubPr>
                            <m:ctrlPr>
                              <a:rPr lang="en-US" sz="2200" i="1">
                                <a:latin typeface="Cambria Math" charset="0"/>
                              </a:rPr>
                            </m:ctrlPr>
                          </m:sSubPr>
                          <m:e>
                            <m:acc>
                              <m:accPr>
                                <m:chr m:val="̅"/>
                                <m:ctrlPr>
                                  <a:rPr lang="en-US" sz="2200" i="1">
                                    <a:latin typeface="Cambria Math" charset="0"/>
                                  </a:rPr>
                                </m:ctrlPr>
                              </m:accPr>
                              <m:e>
                                <m:r>
                                  <a:rPr lang="en-US" sz="2200" i="1">
                                    <a:latin typeface="Cambria Math" charset="0"/>
                                  </a:rPr>
                                  <m:t>𝜙</m:t>
                                </m:r>
                              </m:e>
                            </m:acc>
                          </m:e>
                          <m:sub>
                            <m:r>
                              <a:rPr lang="en-US" sz="2200" i="1">
                                <a:latin typeface="Cambria Math" charset="0"/>
                              </a:rPr>
                              <m:t>𝑠</m:t>
                            </m:r>
                          </m:sub>
                        </m:sSub>
                        <m:sSub>
                          <m:sSubPr>
                            <m:ctrlPr>
                              <a:rPr lang="en-US" sz="2200" i="1">
                                <a:latin typeface="Cambria Math" charset="0"/>
                              </a:rPr>
                            </m:ctrlPr>
                          </m:sSubPr>
                          <m:e>
                            <m:acc>
                              <m:accPr>
                                <m:chr m:val="̃"/>
                                <m:ctrlPr>
                                  <a:rPr lang="en-US" sz="2200" i="1">
                                    <a:latin typeface="Cambria Math" charset="0"/>
                                  </a:rPr>
                                </m:ctrlPr>
                              </m:accPr>
                              <m:e>
                                <m:r>
                                  <a:rPr lang="en-US" sz="2200" b="1" i="1">
                                    <a:latin typeface="Cambria Math" charset="0"/>
                                  </a:rPr>
                                  <m:t>𝒖</m:t>
                                </m:r>
                              </m:e>
                            </m:acc>
                          </m:e>
                          <m:sub>
                            <m:r>
                              <a:rPr lang="en-US" sz="2200" i="1">
                                <a:latin typeface="Cambria Math" charset="0"/>
                              </a:rPr>
                              <m:t>𝑠</m:t>
                            </m:r>
                          </m:sub>
                        </m:sSub>
                      </m:e>
                    </m:d>
                    <m:r>
                      <a:rPr lang="en-US" sz="2200" i="1">
                        <a:latin typeface="Cambria Math" charset="0"/>
                      </a:rPr>
                      <m:t>+ </m:t>
                    </m:r>
                    <m:r>
                      <a:rPr lang="en-US" sz="2200" i="1">
                        <a:latin typeface="Cambria Math" charset="0"/>
                        <a:ea typeface="Cambria Math" charset="0"/>
                        <a:cs typeface="Cambria Math" charset="0"/>
                      </a:rPr>
                      <m:t>𝛻</m:t>
                    </m:r>
                    <m:r>
                      <a:rPr lang="en-US" sz="2200" i="1">
                        <a:latin typeface="Cambria Math" charset="0"/>
                        <a:ea typeface="Cambria Math" charset="0"/>
                        <a:cs typeface="Cambria Math" charset="0"/>
                      </a:rPr>
                      <m:t>∙</m:t>
                    </m:r>
                    <m:d>
                      <m:dPr>
                        <m:ctrlPr>
                          <a:rPr lang="en-US" sz="2200" i="1">
                            <a:latin typeface="Cambria Math" charset="0"/>
                            <a:ea typeface="Cambria Math" charset="0"/>
                            <a:cs typeface="Cambria Math" charset="0"/>
                          </a:rPr>
                        </m:ctrlPr>
                      </m:dPr>
                      <m:e>
                        <m:sSub>
                          <m:sSubPr>
                            <m:ctrlPr>
                              <a:rPr lang="en-US" sz="2200" i="1">
                                <a:latin typeface="Cambria Math" charset="0"/>
                              </a:rPr>
                            </m:ctrlPr>
                          </m:sSubPr>
                          <m:e>
                            <m:r>
                              <a:rPr lang="en-US" sz="2200" i="1">
                                <a:latin typeface="Cambria Math" charset="0"/>
                              </a:rPr>
                              <m:t>𝜌</m:t>
                            </m:r>
                          </m:e>
                          <m:sub>
                            <m:r>
                              <a:rPr lang="en-US" sz="2200" i="1">
                                <a:latin typeface="Cambria Math" charset="0"/>
                              </a:rPr>
                              <m:t>𝑠</m:t>
                            </m:r>
                          </m:sub>
                        </m:sSub>
                        <m:sSub>
                          <m:sSubPr>
                            <m:ctrlPr>
                              <a:rPr lang="en-US" sz="2200" i="1">
                                <a:latin typeface="Cambria Math" charset="0"/>
                              </a:rPr>
                            </m:ctrlPr>
                          </m:sSubPr>
                          <m:e>
                            <m:acc>
                              <m:accPr>
                                <m:chr m:val="̅"/>
                                <m:ctrlPr>
                                  <a:rPr lang="en-US" sz="2200" i="1">
                                    <a:latin typeface="Cambria Math" charset="0"/>
                                  </a:rPr>
                                </m:ctrlPr>
                              </m:accPr>
                              <m:e>
                                <m:r>
                                  <a:rPr lang="en-US" sz="2200" i="1">
                                    <a:latin typeface="Cambria Math" charset="0"/>
                                  </a:rPr>
                                  <m:t>𝜙</m:t>
                                </m:r>
                              </m:e>
                            </m:acc>
                          </m:e>
                          <m:sub>
                            <m:r>
                              <a:rPr lang="en-US" sz="2200" i="1">
                                <a:latin typeface="Cambria Math" charset="0"/>
                              </a:rPr>
                              <m:t>𝑠</m:t>
                            </m:r>
                          </m:sub>
                        </m:sSub>
                        <m:sSub>
                          <m:sSubPr>
                            <m:ctrlPr>
                              <a:rPr lang="en-US" sz="2200" i="1">
                                <a:latin typeface="Cambria Math" charset="0"/>
                              </a:rPr>
                            </m:ctrlPr>
                          </m:sSubPr>
                          <m:e>
                            <m:acc>
                              <m:accPr>
                                <m:chr m:val="̃"/>
                                <m:ctrlPr>
                                  <a:rPr lang="en-US" sz="2200" i="1">
                                    <a:latin typeface="Cambria Math" charset="0"/>
                                  </a:rPr>
                                </m:ctrlPr>
                              </m:accPr>
                              <m:e>
                                <m:r>
                                  <a:rPr lang="en-US" sz="2200" b="1" i="1">
                                    <a:latin typeface="Cambria Math" charset="0"/>
                                  </a:rPr>
                                  <m:t>𝒖</m:t>
                                </m:r>
                              </m:e>
                            </m:acc>
                          </m:e>
                          <m:sub>
                            <m:r>
                              <a:rPr lang="en-US" sz="2200" i="1">
                                <a:latin typeface="Cambria Math" charset="0"/>
                              </a:rPr>
                              <m:t>𝑠</m:t>
                            </m:r>
                          </m:sub>
                        </m:sSub>
                        <m:sSub>
                          <m:sSubPr>
                            <m:ctrlPr>
                              <a:rPr lang="en-US" sz="2200" i="1">
                                <a:latin typeface="Cambria Math" charset="0"/>
                              </a:rPr>
                            </m:ctrlPr>
                          </m:sSubPr>
                          <m:e>
                            <m:acc>
                              <m:accPr>
                                <m:chr m:val="̃"/>
                                <m:ctrlPr>
                                  <a:rPr lang="en-US" sz="2200" i="1">
                                    <a:latin typeface="Cambria Math" charset="0"/>
                                  </a:rPr>
                                </m:ctrlPr>
                              </m:accPr>
                              <m:e>
                                <m:r>
                                  <a:rPr lang="en-US" sz="2200" b="1" i="1">
                                    <a:latin typeface="Cambria Math" charset="0"/>
                                  </a:rPr>
                                  <m:t>𝒖</m:t>
                                </m:r>
                              </m:e>
                            </m:acc>
                          </m:e>
                          <m:sub>
                            <m:r>
                              <a:rPr lang="en-US" sz="2200" i="1">
                                <a:latin typeface="Cambria Math" charset="0"/>
                              </a:rPr>
                              <m:t>𝑠</m:t>
                            </m:r>
                          </m:sub>
                        </m:sSub>
                      </m:e>
                    </m:d>
                  </m:oMath>
                </a14:m>
                <a:r>
                  <a:rPr lang="en-US" sz="2200" i="1" dirty="0">
                    <a:latin typeface="Cambria Math" charset="0"/>
                  </a:rPr>
                  <a:t>  = </a:t>
                </a:r>
              </a:p>
              <a:p>
                <a:pPr marL="465138" lvl="1" algn="ctr"/>
                <a:endParaRPr lang="en-US" sz="2200" i="1" dirty="0">
                  <a:latin typeface="Cambria Math" charset="0"/>
                </a:endParaRPr>
              </a:p>
              <a:p>
                <a:pPr marL="0" lvl="1" indent="-917575" algn="ctr"/>
                <a14:m>
                  <m:oMathPara xmlns:m="http://schemas.openxmlformats.org/officeDocument/2006/math">
                    <m:oMathParaPr>
                      <m:jc m:val="centerGroup"/>
                    </m:oMathParaPr>
                    <m:oMath xmlns:m="http://schemas.openxmlformats.org/officeDocument/2006/math">
                      <m:r>
                        <a:rPr lang="en-US" sz="2200" i="1">
                          <a:latin typeface="Cambria Math" charset="0"/>
                          <a:ea typeface="Cambria Math" charset="0"/>
                          <a:cs typeface="Cambria Math" charset="0"/>
                        </a:rPr>
                        <m:t>−</m:t>
                      </m:r>
                      <m:r>
                        <a:rPr lang="en-US" sz="2200">
                          <a:latin typeface="Cambria Math" charset="0"/>
                          <a:ea typeface="Cambria Math" charset="0"/>
                          <a:cs typeface="Cambria Math" charset="0"/>
                        </a:rPr>
                        <m:t>𝛻</m:t>
                      </m:r>
                      <m:r>
                        <a:rPr lang="en-US" sz="2200" i="1">
                          <a:latin typeface="Cambria Math" charset="0"/>
                          <a:ea typeface="Cambria Math" charset="0"/>
                          <a:cs typeface="Cambria Math" charset="0"/>
                        </a:rPr>
                        <m:t>∙</m:t>
                      </m:r>
                      <m:sSub>
                        <m:sSubPr>
                          <m:ctrlPr>
                            <a:rPr lang="en-US" sz="2200" i="1">
                              <a:solidFill>
                                <a:srgbClr val="0096FF"/>
                              </a:solidFill>
                              <a:latin typeface="Cambria Math" charset="0"/>
                              <a:ea typeface="Cambria Math" charset="0"/>
                              <a:cs typeface="Cambria Math" charset="0"/>
                            </a:rPr>
                          </m:ctrlPr>
                        </m:sSubPr>
                        <m:e>
                          <m:r>
                            <a:rPr lang="en-US" sz="2200" i="1">
                              <a:solidFill>
                                <a:srgbClr val="0096FF"/>
                              </a:solidFill>
                              <a:latin typeface="Cambria Math" charset="0"/>
                              <a:ea typeface="Cambria Math" charset="0"/>
                              <a:cs typeface="Cambria Math" charset="0"/>
                            </a:rPr>
                            <m:t>𝑈</m:t>
                          </m:r>
                        </m:e>
                        <m:sub>
                          <m:r>
                            <a:rPr lang="en-US" sz="2200" i="1">
                              <a:solidFill>
                                <a:srgbClr val="0096FF"/>
                              </a:solidFill>
                              <a:latin typeface="Cambria Math" charset="0"/>
                              <a:ea typeface="Cambria Math" charset="0"/>
                              <a:cs typeface="Cambria Math" charset="0"/>
                            </a:rPr>
                            <m:t>𝑠</m:t>
                          </m:r>
                          <m:r>
                            <a:rPr lang="en-US" sz="2200" i="1">
                              <a:solidFill>
                                <a:srgbClr val="0096FF"/>
                              </a:solidFill>
                              <a:latin typeface="Cambria Math" charset="0"/>
                              <a:ea typeface="Cambria Math" charset="0"/>
                              <a:cs typeface="Cambria Math" charset="0"/>
                            </a:rPr>
                            <m:t>,</m:t>
                          </m:r>
                          <m:r>
                            <a:rPr lang="en-US" sz="2200" i="1">
                              <a:solidFill>
                                <a:srgbClr val="0096FF"/>
                              </a:solidFill>
                              <a:latin typeface="Cambria Math" charset="0"/>
                              <a:ea typeface="Cambria Math" charset="0"/>
                              <a:cs typeface="Cambria Math" charset="0"/>
                            </a:rPr>
                            <m:t>𝑠𝑔𝑠</m:t>
                          </m:r>
                        </m:sub>
                      </m:sSub>
                      <m:r>
                        <a:rPr lang="en-US" sz="2200" i="1">
                          <a:latin typeface="Cambria Math" charset="0"/>
                          <a:ea typeface="Cambria Math" charset="0"/>
                          <a:cs typeface="Cambria Math" charset="0"/>
                        </a:rPr>
                        <m:t>−</m:t>
                      </m:r>
                      <m:r>
                        <a:rPr lang="en-US" sz="2200" i="1">
                          <a:latin typeface="Cambria Math" charset="0"/>
                          <a:ea typeface="Cambria Math" charset="0"/>
                          <a:cs typeface="Cambria Math" charset="0"/>
                        </a:rPr>
                        <m:t>𝛻</m:t>
                      </m:r>
                      <m:r>
                        <a:rPr lang="en-US" sz="2200" i="1">
                          <a:latin typeface="Cambria Math" charset="0"/>
                          <a:ea typeface="Cambria Math" charset="0"/>
                          <a:cs typeface="Cambria Math" charset="0"/>
                        </a:rPr>
                        <m:t>∙</m:t>
                      </m:r>
                      <m:sSub>
                        <m:sSubPr>
                          <m:ctrlPr>
                            <a:rPr lang="en-US" sz="2200" i="1">
                              <a:latin typeface="Cambria Math" charset="0"/>
                              <a:ea typeface="Cambria Math" charset="0"/>
                              <a:cs typeface="Cambria Math" charset="0"/>
                            </a:rPr>
                          </m:ctrlPr>
                        </m:sSubPr>
                        <m:e>
                          <m:acc>
                            <m:accPr>
                              <m:chr m:val="̅"/>
                              <m:ctrlPr>
                                <a:rPr lang="en-US" sz="2200" i="1">
                                  <a:latin typeface="Cambria Math" charset="0"/>
                                  <a:ea typeface="Cambria Math" charset="0"/>
                                  <a:cs typeface="Cambria Math" charset="0"/>
                                </a:rPr>
                              </m:ctrlPr>
                            </m:accPr>
                            <m:e>
                              <m:r>
                                <a:rPr lang="en-US" sz="2200" i="1">
                                  <a:latin typeface="Cambria Math" charset="0"/>
                                  <a:ea typeface="Cambria Math" charset="0"/>
                                  <a:cs typeface="Cambria Math" charset="0"/>
                                </a:rPr>
                                <m:t>𝝈</m:t>
                              </m:r>
                            </m:e>
                          </m:acc>
                        </m:e>
                        <m:sub>
                          <m:r>
                            <a:rPr lang="en-US" sz="2200" i="1">
                              <a:latin typeface="Cambria Math" charset="0"/>
                              <a:ea typeface="Cambria Math" charset="0"/>
                              <a:cs typeface="Cambria Math" charset="0"/>
                            </a:rPr>
                            <m:t>𝑠</m:t>
                          </m:r>
                        </m:sub>
                      </m:sSub>
                      <m:r>
                        <a:rPr lang="en-US" sz="2200" i="1">
                          <a:latin typeface="Cambria Math" charset="0"/>
                          <a:ea typeface="Cambria Math" charset="0"/>
                          <a:cs typeface="Cambria Math" charset="0"/>
                        </a:rPr>
                        <m:t> </m:t>
                      </m:r>
                      <m:sSub>
                        <m:sSubPr>
                          <m:ctrlPr>
                            <a:rPr lang="en-US" sz="2200" i="1">
                              <a:latin typeface="Cambria Math" charset="0"/>
                              <a:ea typeface="Cambria Math" charset="0"/>
                              <a:cs typeface="Cambria Math" charset="0"/>
                            </a:rPr>
                          </m:ctrlPr>
                        </m:sSubPr>
                        <m:e>
                          <m:r>
                            <a:rPr lang="en-US" sz="2200" i="1">
                              <a:latin typeface="Cambria Math" charset="0"/>
                              <a:ea typeface="Cambria Math" charset="0"/>
                              <a:cs typeface="Cambria Math" charset="0"/>
                            </a:rPr>
                            <m:t>−</m:t>
                          </m:r>
                          <m:sSub>
                            <m:sSubPr>
                              <m:ctrlPr>
                                <a:rPr lang="en-US" sz="2200" i="1">
                                  <a:solidFill>
                                    <a:srgbClr val="00B050"/>
                                  </a:solidFill>
                                  <a:latin typeface="Cambria Math" charset="0"/>
                                  <a:ea typeface="Cambria Math" charset="0"/>
                                  <a:cs typeface="Cambria Math" charset="0"/>
                                </a:rPr>
                              </m:ctrlPr>
                            </m:sSubPr>
                            <m:e>
                              <m:r>
                                <m:rPr>
                                  <m:sty m:val="p"/>
                                </m:rPr>
                                <a:rPr lang="el-GR" sz="2200" i="1">
                                  <a:solidFill>
                                    <a:srgbClr val="00B050"/>
                                  </a:solidFill>
                                  <a:latin typeface="Cambria Math" charset="0"/>
                                  <a:ea typeface="Cambria Math" charset="0"/>
                                  <a:cs typeface="Cambria Math" charset="0"/>
                                </a:rPr>
                                <m:t>Σ</m:t>
                              </m:r>
                            </m:e>
                            <m:sub>
                              <m:r>
                                <a:rPr lang="en-US" sz="2200" i="1">
                                  <a:solidFill>
                                    <a:srgbClr val="00B050"/>
                                  </a:solidFill>
                                  <a:latin typeface="Cambria Math" charset="0"/>
                                  <a:ea typeface="Cambria Math" charset="0"/>
                                  <a:cs typeface="Cambria Math" charset="0"/>
                                </a:rPr>
                                <m:t>𝑠</m:t>
                              </m:r>
                              <m:r>
                                <a:rPr lang="en-US" sz="2200" i="1">
                                  <a:solidFill>
                                    <a:srgbClr val="00B050"/>
                                  </a:solidFill>
                                  <a:latin typeface="Cambria Math" charset="0"/>
                                  <a:ea typeface="Cambria Math" charset="0"/>
                                  <a:cs typeface="Cambria Math" charset="0"/>
                                </a:rPr>
                                <m:t>,</m:t>
                              </m:r>
                              <m:r>
                                <a:rPr lang="en-US" sz="2200" i="1">
                                  <a:solidFill>
                                    <a:srgbClr val="00B050"/>
                                  </a:solidFill>
                                  <a:latin typeface="Cambria Math" charset="0"/>
                                  <a:ea typeface="Cambria Math" charset="0"/>
                                  <a:cs typeface="Cambria Math" charset="0"/>
                                </a:rPr>
                                <m:t>𝑠𝑔𝑠</m:t>
                              </m:r>
                            </m:sub>
                          </m:sSub>
                          <m:r>
                            <a:rPr lang="en-US" sz="2200" i="1">
                              <a:latin typeface="Cambria Math" charset="0"/>
                              <a:ea typeface="Cambria Math" charset="0"/>
                              <a:cs typeface="Cambria Math" charset="0"/>
                            </a:rPr>
                            <m:t>+</m:t>
                          </m:r>
                          <m:acc>
                            <m:accPr>
                              <m:chr m:val="̅"/>
                              <m:ctrlPr>
                                <a:rPr lang="en-US" sz="2200" i="1">
                                  <a:latin typeface="Cambria Math" charset="0"/>
                                  <a:ea typeface="Cambria Math" charset="0"/>
                                  <a:cs typeface="Cambria Math" charset="0"/>
                                </a:rPr>
                              </m:ctrlPr>
                            </m:accPr>
                            <m:e>
                              <m:r>
                                <a:rPr lang="en-US" sz="2200" i="1">
                                  <a:latin typeface="Cambria Math" charset="0"/>
                                  <a:ea typeface="Cambria Math" charset="0"/>
                                  <a:cs typeface="Cambria Math" charset="0"/>
                                </a:rPr>
                                <m:t>𝜙</m:t>
                              </m:r>
                            </m:e>
                          </m:acc>
                        </m:e>
                        <m:sub>
                          <m:r>
                            <a:rPr lang="en-US" sz="2200" i="1">
                              <a:latin typeface="Cambria Math" charset="0"/>
                              <a:ea typeface="Cambria Math" charset="0"/>
                              <a:cs typeface="Cambria Math" charset="0"/>
                            </a:rPr>
                            <m:t>𝑠</m:t>
                          </m:r>
                        </m:sub>
                      </m:sSub>
                      <m:r>
                        <a:rPr lang="en-US" sz="2200" i="1">
                          <a:latin typeface="Cambria Math" charset="0"/>
                          <a:ea typeface="Cambria Math" charset="0"/>
                          <a:cs typeface="Cambria Math" charset="0"/>
                        </a:rPr>
                        <m:t>𝛻</m:t>
                      </m:r>
                      <m:r>
                        <a:rPr lang="en-US" sz="2200" i="1">
                          <a:latin typeface="Cambria Math" charset="0"/>
                          <a:ea typeface="Cambria Math" charset="0"/>
                          <a:cs typeface="Cambria Math" charset="0"/>
                        </a:rPr>
                        <m:t>∙</m:t>
                      </m:r>
                      <m:sSub>
                        <m:sSubPr>
                          <m:ctrlPr>
                            <a:rPr lang="en-US" sz="2200" i="1">
                              <a:latin typeface="Cambria Math" charset="0"/>
                              <a:ea typeface="Cambria Math" charset="0"/>
                              <a:cs typeface="Cambria Math" charset="0"/>
                            </a:rPr>
                          </m:ctrlPr>
                        </m:sSubPr>
                        <m:e>
                          <m:acc>
                            <m:accPr>
                              <m:chr m:val="̅"/>
                              <m:ctrlPr>
                                <a:rPr lang="en-US" sz="2200" i="1">
                                  <a:latin typeface="Cambria Math" charset="0"/>
                                  <a:ea typeface="Cambria Math" charset="0"/>
                                  <a:cs typeface="Cambria Math" charset="0"/>
                                </a:rPr>
                              </m:ctrlPr>
                            </m:accPr>
                            <m:e>
                              <m:r>
                                <a:rPr lang="en-US" sz="2200" i="1">
                                  <a:latin typeface="Cambria Math" charset="0"/>
                                  <a:ea typeface="Cambria Math" charset="0"/>
                                  <a:cs typeface="Cambria Math" charset="0"/>
                                </a:rPr>
                                <m:t>𝝈</m:t>
                              </m:r>
                            </m:e>
                          </m:acc>
                        </m:e>
                        <m:sub>
                          <m:r>
                            <a:rPr lang="en-US" sz="2200" i="1">
                              <a:latin typeface="Cambria Math" charset="0"/>
                              <a:ea typeface="Cambria Math" charset="0"/>
                              <a:cs typeface="Cambria Math" charset="0"/>
                            </a:rPr>
                            <m:t>𝑔</m:t>
                          </m:r>
                        </m:sub>
                      </m:sSub>
                      <m:r>
                        <a:rPr lang="en-US" sz="2200" i="1">
                          <a:latin typeface="Cambria Math" charset="0"/>
                          <a:ea typeface="Cambria Math" charset="0"/>
                          <a:cs typeface="Cambria Math" charset="0"/>
                        </a:rPr>
                        <m:t>−</m:t>
                      </m:r>
                      <m:sSub>
                        <m:sSubPr>
                          <m:ctrlPr>
                            <a:rPr lang="en-US" sz="2200" i="1">
                              <a:solidFill>
                                <a:srgbClr val="FF9000"/>
                              </a:solidFill>
                              <a:latin typeface="Cambria Math" charset="0"/>
                              <a:ea typeface="Cambria Math" charset="0"/>
                              <a:cs typeface="Cambria Math" charset="0"/>
                            </a:rPr>
                          </m:ctrlPr>
                        </m:sSubPr>
                        <m:e>
                          <m:r>
                            <m:rPr>
                              <m:sty m:val="p"/>
                            </m:rPr>
                            <a:rPr lang="el-GR" sz="2200" i="1">
                              <a:solidFill>
                                <a:srgbClr val="FF9000"/>
                              </a:solidFill>
                              <a:latin typeface="Cambria Math" charset="0"/>
                              <a:ea typeface="Cambria Math" charset="0"/>
                              <a:cs typeface="Cambria Math" charset="0"/>
                            </a:rPr>
                            <m:t>Σ</m:t>
                          </m:r>
                        </m:e>
                        <m:sub>
                          <m:r>
                            <a:rPr lang="en-US" sz="2200" i="1">
                              <a:solidFill>
                                <a:srgbClr val="FF9000"/>
                              </a:solidFill>
                              <a:latin typeface="Cambria Math" charset="0"/>
                              <a:ea typeface="Cambria Math" charset="0"/>
                              <a:cs typeface="Cambria Math" charset="0"/>
                            </a:rPr>
                            <m:t>𝑔</m:t>
                          </m:r>
                          <m:r>
                            <a:rPr lang="en-US" sz="2200" i="1">
                              <a:solidFill>
                                <a:srgbClr val="FF9000"/>
                              </a:solidFill>
                              <a:latin typeface="Cambria Math" charset="0"/>
                              <a:ea typeface="Cambria Math" charset="0"/>
                              <a:cs typeface="Cambria Math" charset="0"/>
                            </a:rPr>
                            <m:t>,</m:t>
                          </m:r>
                          <m:r>
                            <a:rPr lang="en-US" sz="2200" i="1">
                              <a:solidFill>
                                <a:srgbClr val="FF9000"/>
                              </a:solidFill>
                              <a:latin typeface="Cambria Math" charset="0"/>
                              <a:ea typeface="Cambria Math" charset="0"/>
                              <a:cs typeface="Cambria Math" charset="0"/>
                            </a:rPr>
                            <m:t>𝑠𝑔𝑠</m:t>
                          </m:r>
                        </m:sub>
                      </m:sSub>
                      <m:r>
                        <a:rPr lang="en-US" sz="2200" i="1">
                          <a:latin typeface="Cambria Math" charset="0"/>
                          <a:ea typeface="Cambria Math" charset="0"/>
                          <a:cs typeface="Cambria Math" charset="0"/>
                        </a:rPr>
                        <m:t>+</m:t>
                      </m:r>
                      <m:sSub>
                        <m:sSubPr>
                          <m:ctrlPr>
                            <a:rPr lang="en-US" sz="2200" i="1">
                              <a:latin typeface="Cambria Math" charset="0"/>
                              <a:ea typeface="Cambria Math" charset="0"/>
                              <a:cs typeface="Cambria Math" charset="0"/>
                            </a:rPr>
                          </m:ctrlPr>
                        </m:sSubPr>
                        <m:e>
                          <m:acc>
                            <m:accPr>
                              <m:chr m:val="̃"/>
                              <m:ctrlPr>
                                <a:rPr lang="en-US" sz="2200" i="1">
                                  <a:latin typeface="Cambria Math" charset="0"/>
                                  <a:ea typeface="Cambria Math" charset="0"/>
                                  <a:cs typeface="Cambria Math" charset="0"/>
                                </a:rPr>
                              </m:ctrlPr>
                            </m:accPr>
                            <m:e>
                              <m:r>
                                <a:rPr lang="en-US" sz="2200" i="1">
                                  <a:latin typeface="Cambria Math" charset="0"/>
                                  <a:ea typeface="Cambria Math" charset="0"/>
                                  <a:cs typeface="Cambria Math" charset="0"/>
                                </a:rPr>
                                <m:t>𝑭</m:t>
                              </m:r>
                            </m:e>
                          </m:acc>
                        </m:e>
                        <m:sub>
                          <m:r>
                            <a:rPr lang="en-US" sz="2200" i="1">
                              <a:latin typeface="Cambria Math" charset="0"/>
                              <a:ea typeface="Cambria Math" charset="0"/>
                              <a:cs typeface="Cambria Math" charset="0"/>
                            </a:rPr>
                            <m:t>𝑑</m:t>
                          </m:r>
                        </m:sub>
                      </m:sSub>
                      <m:r>
                        <a:rPr lang="en-US" sz="2200" i="1">
                          <a:latin typeface="Cambria Math" charset="0"/>
                          <a:ea typeface="Cambria Math" charset="0"/>
                          <a:cs typeface="Cambria Math" charset="0"/>
                        </a:rPr>
                        <m:t>+</m:t>
                      </m:r>
                      <m:sSub>
                        <m:sSubPr>
                          <m:ctrlPr>
                            <a:rPr lang="en-US" sz="2200" i="1">
                              <a:solidFill>
                                <a:srgbClr val="FF0000"/>
                              </a:solidFill>
                              <a:latin typeface="Cambria Math" charset="0"/>
                              <a:ea typeface="Cambria Math" charset="0"/>
                              <a:cs typeface="Cambria Math" charset="0"/>
                            </a:rPr>
                          </m:ctrlPr>
                        </m:sSubPr>
                        <m:e>
                          <m:r>
                            <a:rPr lang="en-US" sz="2200" i="1">
                              <a:solidFill>
                                <a:srgbClr val="FF0000"/>
                              </a:solidFill>
                              <a:latin typeface="Cambria Math" charset="0"/>
                              <a:ea typeface="Cambria Math" charset="0"/>
                              <a:cs typeface="Cambria Math" charset="0"/>
                            </a:rPr>
                            <m:t>𝑭</m:t>
                          </m:r>
                        </m:e>
                        <m:sub>
                          <m:r>
                            <a:rPr lang="en-US" sz="2200" i="1">
                              <a:solidFill>
                                <a:srgbClr val="FF0000"/>
                              </a:solidFill>
                              <a:latin typeface="Cambria Math" charset="0"/>
                              <a:ea typeface="Cambria Math" charset="0"/>
                              <a:cs typeface="Cambria Math" charset="0"/>
                            </a:rPr>
                            <m:t>𝑑</m:t>
                          </m:r>
                          <m:r>
                            <a:rPr lang="en-US" sz="2200" i="1">
                              <a:solidFill>
                                <a:srgbClr val="FF0000"/>
                              </a:solidFill>
                              <a:latin typeface="Cambria Math" charset="0"/>
                              <a:ea typeface="Cambria Math" charset="0"/>
                              <a:cs typeface="Cambria Math" charset="0"/>
                            </a:rPr>
                            <m:t>,</m:t>
                          </m:r>
                          <m:r>
                            <a:rPr lang="en-US" sz="2200" i="1">
                              <a:solidFill>
                                <a:srgbClr val="FF0000"/>
                              </a:solidFill>
                              <a:latin typeface="Cambria Math" charset="0"/>
                              <a:ea typeface="Cambria Math" charset="0"/>
                              <a:cs typeface="Cambria Math" charset="0"/>
                            </a:rPr>
                            <m:t>𝑠𝑔𝑠</m:t>
                          </m:r>
                        </m:sub>
                      </m:sSub>
                      <m:r>
                        <a:rPr lang="en-US" sz="2200" i="1">
                          <a:latin typeface="Cambria Math" charset="0"/>
                          <a:ea typeface="Cambria Math" charset="0"/>
                          <a:cs typeface="Cambria Math" charset="0"/>
                        </a:rPr>
                        <m:t>+</m:t>
                      </m:r>
                      <m:sSub>
                        <m:sSubPr>
                          <m:ctrlPr>
                            <a:rPr lang="en-US" sz="2200" i="1">
                              <a:latin typeface="Cambria Math" charset="0"/>
                              <a:ea typeface="Cambria Math" charset="0"/>
                              <a:cs typeface="Cambria Math" charset="0"/>
                            </a:rPr>
                          </m:ctrlPr>
                        </m:sSubPr>
                        <m:e>
                          <m:r>
                            <a:rPr lang="en-US" sz="2200" i="1">
                              <a:latin typeface="Cambria Math" charset="0"/>
                              <a:ea typeface="Cambria Math" charset="0"/>
                              <a:cs typeface="Cambria Math" charset="0"/>
                            </a:rPr>
                            <m:t>𝜌</m:t>
                          </m:r>
                        </m:e>
                        <m:sub>
                          <m:r>
                            <a:rPr lang="en-US" sz="2200" i="1">
                              <a:latin typeface="Cambria Math" charset="0"/>
                              <a:ea typeface="Cambria Math" charset="0"/>
                              <a:cs typeface="Cambria Math" charset="0"/>
                            </a:rPr>
                            <m:t>𝑠</m:t>
                          </m:r>
                        </m:sub>
                      </m:sSub>
                      <m:sSub>
                        <m:sSubPr>
                          <m:ctrlPr>
                            <a:rPr lang="en-US" sz="2200" i="1">
                              <a:latin typeface="Cambria Math" charset="0"/>
                              <a:ea typeface="Cambria Math" charset="0"/>
                              <a:cs typeface="Cambria Math" charset="0"/>
                            </a:rPr>
                          </m:ctrlPr>
                        </m:sSubPr>
                        <m:e>
                          <m:acc>
                            <m:accPr>
                              <m:chr m:val="̅"/>
                              <m:ctrlPr>
                                <a:rPr lang="en-US" sz="2200" i="1">
                                  <a:latin typeface="Cambria Math" charset="0"/>
                                  <a:ea typeface="Cambria Math" charset="0"/>
                                  <a:cs typeface="Cambria Math" charset="0"/>
                                </a:rPr>
                              </m:ctrlPr>
                            </m:accPr>
                            <m:e>
                              <m:r>
                                <a:rPr lang="en-US" sz="2200" i="1">
                                  <a:latin typeface="Cambria Math" charset="0"/>
                                  <a:ea typeface="Cambria Math" charset="0"/>
                                  <a:cs typeface="Cambria Math" charset="0"/>
                                </a:rPr>
                                <m:t>𝜙</m:t>
                              </m:r>
                            </m:e>
                          </m:acc>
                        </m:e>
                        <m:sub>
                          <m:r>
                            <a:rPr lang="en-US" sz="2200" i="1">
                              <a:latin typeface="Cambria Math" charset="0"/>
                              <a:ea typeface="Cambria Math" charset="0"/>
                              <a:cs typeface="Cambria Math" charset="0"/>
                            </a:rPr>
                            <m:t>𝑠</m:t>
                          </m:r>
                        </m:sub>
                      </m:sSub>
                      <m:r>
                        <a:rPr lang="en-US" sz="2200" i="1">
                          <a:latin typeface="Cambria Math" charset="0"/>
                          <a:ea typeface="Cambria Math" charset="0"/>
                          <a:cs typeface="Cambria Math" charset="0"/>
                        </a:rPr>
                        <m:t>𝒈</m:t>
                      </m:r>
                    </m:oMath>
                  </m:oMathPara>
                </a14:m>
                <a:endParaRPr lang="en-US" sz="2200" i="1" dirty="0">
                  <a:latin typeface="Cambria Math" charset="0"/>
                  <a:ea typeface="Cambria Math" charset="0"/>
                  <a:cs typeface="Cambria Math" charset="0"/>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0" y="4329369"/>
                <a:ext cx="8866657" cy="1588061"/>
              </a:xfrm>
              <a:prstGeom prst="rect">
                <a:avLst/>
              </a:prstGeom>
              <a:blipFill rotWithShape="0">
                <a:blip r:embed="rId5"/>
                <a:stretch>
                  <a:fillRect b="-15326"/>
                </a:stretch>
              </a:blipFill>
              <a:ln w="12700" cap="flat">
                <a:noFill/>
                <a:miter lim="400000"/>
              </a:ln>
              <a:effectLst/>
            </p:spPr>
            <p:txBody>
              <a:bodyPr/>
              <a:lstStyle/>
              <a:p>
                <a:r>
                  <a:rPr lang="en-US">
                    <a:noFill/>
                  </a:rPr>
                  <a:t> </a:t>
                </a:r>
              </a:p>
            </p:txBody>
          </p:sp>
        </mc:Fallback>
      </mc:AlternateContent>
      <p:sp>
        <p:nvSpPr>
          <p:cNvPr id="6" name="TextBox 5"/>
          <p:cNvSpPr txBox="1"/>
          <p:nvPr/>
        </p:nvSpPr>
        <p:spPr>
          <a:xfrm>
            <a:off x="307943" y="1581933"/>
            <a:ext cx="7634578"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i="0" u="none" strike="noStrike" cap="none" spc="0" normalizeH="0" baseline="0" dirty="0" smtClean="0">
                <a:ln>
                  <a:noFill/>
                </a:ln>
                <a:solidFill>
                  <a:srgbClr val="000000"/>
                </a:solidFill>
                <a:effectLst/>
                <a:uFillTx/>
                <a:latin typeface="+mn-lt"/>
                <a:ea typeface="+mn-ea"/>
                <a:cs typeface="+mn-cs"/>
                <a:sym typeface="Calibri"/>
              </a:rPr>
              <a:t>Particle phase</a:t>
            </a:r>
            <a:r>
              <a:rPr kumimoji="0" lang="en-US" sz="2400" i="0" u="none" strike="noStrike" cap="none" spc="0" normalizeH="0" dirty="0" smtClean="0">
                <a:ln>
                  <a:noFill/>
                </a:ln>
                <a:solidFill>
                  <a:srgbClr val="000000"/>
                </a:solidFill>
                <a:effectLst/>
                <a:uFillTx/>
                <a:latin typeface="+mn-lt"/>
                <a:ea typeface="+mn-ea"/>
                <a:cs typeface="+mn-cs"/>
                <a:sym typeface="Calibri"/>
              </a:rPr>
              <a:t> momentum balance in </a:t>
            </a:r>
            <a:r>
              <a:rPr kumimoji="0" lang="en-US" sz="2400" b="1" i="0" u="none" strike="noStrike" cap="none" spc="0" normalizeH="0" dirty="0" smtClean="0">
                <a:ln>
                  <a:noFill/>
                </a:ln>
                <a:solidFill>
                  <a:srgbClr val="000000"/>
                </a:solidFill>
                <a:effectLst/>
                <a:uFillTx/>
                <a:latin typeface="+mn-lt"/>
                <a:ea typeface="+mn-ea"/>
                <a:cs typeface="+mn-cs"/>
                <a:sym typeface="Calibri"/>
              </a:rPr>
              <a:t>Two-fluid model</a:t>
            </a:r>
            <a:endParaRPr kumimoji="0" lang="en-US" sz="2400" b="1" i="0" u="none" strike="noStrike" cap="none" spc="0" normalizeH="0" baseline="0" dirty="0">
              <a:ln>
                <a:noFill/>
              </a:ln>
              <a:solidFill>
                <a:srgbClr val="000000"/>
              </a:solidFill>
              <a:effectLst/>
              <a:uFillTx/>
              <a:latin typeface="+mn-lt"/>
              <a:ea typeface="+mn-ea"/>
              <a:cs typeface="+mn-cs"/>
              <a:sym typeface="Calibri"/>
            </a:endParaRPr>
          </a:p>
        </p:txBody>
      </p:sp>
    </p:spTree>
    <p:custDataLst>
      <p:tags r:id="rId1"/>
    </p:custDataLst>
    <p:extLst>
      <p:ext uri="{BB962C8B-B14F-4D97-AF65-F5344CB8AC3E}">
        <p14:creationId xmlns:p14="http://schemas.microsoft.com/office/powerpoint/2010/main" val="1429924163"/>
      </p:ext>
    </p:extLst>
  </p:cSld>
  <p:clrMapOvr>
    <a:masterClrMapping/>
  </p:clrMapOvr>
  <p:transition spd="med" advTm="4041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bg/>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build="p" animBg="1"/>
      <p:bldP spid="14" grpId="0"/>
      <p:bldP spid="5" grpId="0" animBg="1"/>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fld id="{C713A3F5-63FC-9E4D-8C18-75203108277E}" type="slidenum">
              <a:rPr lang="en-US" smtClean="0"/>
              <a:t>5</a:t>
            </a:fld>
            <a:endParaRPr lang="en-US"/>
          </a:p>
        </p:txBody>
      </p:sp>
      <mc:AlternateContent xmlns:mc="http://schemas.openxmlformats.org/markup-compatibility/2006">
        <mc:Choice xmlns:a14="http://schemas.microsoft.com/office/drawing/2010/main" Requires="a14">
          <p:sp>
            <p:nvSpPr>
              <p:cNvPr id="3" name="Text Placeholder 2"/>
              <p:cNvSpPr>
                <a:spLocks noGrp="1"/>
              </p:cNvSpPr>
              <p:nvPr>
                <p:ph type="body" idx="1"/>
              </p:nvPr>
            </p:nvSpPr>
            <p:spPr>
              <a:xfrm>
                <a:off x="554881" y="1536704"/>
                <a:ext cx="7475036" cy="4044276"/>
              </a:xfrm>
            </p:spPr>
            <p:txBody>
              <a:bodyPr>
                <a:normAutofit fontScale="77500" lnSpcReduction="20000"/>
              </a:bodyPr>
              <a:lstStyle/>
              <a:p>
                <a:pPr marL="0" indent="0" defTabSz="914400" hangingPunct="0">
                  <a:lnSpc>
                    <a:spcPct val="160000"/>
                  </a:lnSpc>
                  <a:spcBef>
                    <a:spcPts val="0"/>
                  </a:spcBef>
                  <a:buSzTx/>
                  <a:buNone/>
                </a:pPr>
                <a:r>
                  <a:rPr lang="en-US" dirty="0" smtClean="0">
                    <a:solidFill>
                      <a:schemeClr val="tx1"/>
                    </a:solidFill>
                  </a:rPr>
                  <a:t>Sub-grid scale terms:</a:t>
                </a:r>
              </a:p>
              <a:p>
                <a:pPr marL="914400" defTabSz="914400" hangingPunct="0">
                  <a:lnSpc>
                    <a:spcPct val="160000"/>
                  </a:lnSpc>
                  <a:spcBef>
                    <a:spcPts val="0"/>
                  </a:spcBef>
                  <a:buSzTx/>
                </a:pPr>
                <a:r>
                  <a:rPr lang="en-US" dirty="0" smtClean="0">
                    <a:solidFill>
                      <a:schemeClr val="tx1"/>
                    </a:solidFill>
                    <a:ea typeface="Cambria Math" charset="0"/>
                    <a:cs typeface="Cambria Math" charset="0"/>
                  </a:rPr>
                  <a:t>Sub-grid scale contribution to drag force </a:t>
                </a:r>
              </a:p>
              <a:p>
                <a:pPr marL="1000125" lvl="1" indent="0" defTabSz="914400" hangingPunct="0">
                  <a:lnSpc>
                    <a:spcPct val="160000"/>
                  </a:lnSpc>
                  <a:spcBef>
                    <a:spcPts val="0"/>
                  </a:spcBef>
                  <a:buSzTx/>
                  <a:buNone/>
                </a:pPr>
                <a:r>
                  <a:rPr lang="en-US" dirty="0" smtClean="0">
                    <a:solidFill>
                      <a:schemeClr val="tx1"/>
                    </a:solidFill>
                    <a:ea typeface="Cambria Math" charset="0"/>
                    <a:cs typeface="Cambria Math" charset="0"/>
                  </a:rPr>
                  <a:t>   </a:t>
                </a:r>
                <a14:m>
                  <m:oMath xmlns:m="http://schemas.openxmlformats.org/officeDocument/2006/math">
                    <m:sSub>
                      <m:sSubPr>
                        <m:ctrlPr>
                          <a:rPr lang="en-US" i="1" smtClean="0">
                            <a:solidFill>
                              <a:srgbClr val="FF0000"/>
                            </a:solidFill>
                            <a:latin typeface="Cambria Math" charset="0"/>
                            <a:ea typeface="Cambria Math" charset="0"/>
                            <a:cs typeface="Cambria Math" charset="0"/>
                          </a:rPr>
                        </m:ctrlPr>
                      </m:sSubPr>
                      <m:e>
                        <m:r>
                          <a:rPr lang="en-US" i="1">
                            <a:solidFill>
                              <a:srgbClr val="FF0000"/>
                            </a:solidFill>
                            <a:latin typeface="Cambria Math" charset="0"/>
                            <a:ea typeface="Cambria Math" charset="0"/>
                            <a:cs typeface="Cambria Math" charset="0"/>
                          </a:rPr>
                          <m:t>𝑭</m:t>
                        </m:r>
                      </m:e>
                      <m:sub>
                        <m:r>
                          <a:rPr lang="en-US" i="1">
                            <a:solidFill>
                              <a:srgbClr val="FF0000"/>
                            </a:solidFill>
                            <a:latin typeface="Cambria Math" charset="0"/>
                            <a:ea typeface="Cambria Math" charset="0"/>
                            <a:cs typeface="Cambria Math" charset="0"/>
                          </a:rPr>
                          <m:t>𝑑</m:t>
                        </m:r>
                        <m:r>
                          <a:rPr lang="en-US" i="1">
                            <a:solidFill>
                              <a:srgbClr val="FF0000"/>
                            </a:solidFill>
                            <a:latin typeface="Cambria Math" charset="0"/>
                            <a:ea typeface="Cambria Math" charset="0"/>
                            <a:cs typeface="Cambria Math" charset="0"/>
                          </a:rPr>
                          <m:t>,</m:t>
                        </m:r>
                        <m:r>
                          <a:rPr lang="en-US" i="1">
                            <a:solidFill>
                              <a:srgbClr val="FF0000"/>
                            </a:solidFill>
                            <a:latin typeface="Cambria Math" charset="0"/>
                            <a:ea typeface="Cambria Math" charset="0"/>
                            <a:cs typeface="Cambria Math" charset="0"/>
                          </a:rPr>
                          <m:t>𝑠𝑔𝑠</m:t>
                        </m:r>
                      </m:sub>
                    </m:sSub>
                    <m:r>
                      <a:rPr lang="en-US" b="0" i="1" smtClean="0">
                        <a:solidFill>
                          <a:schemeClr val="tx1"/>
                        </a:solidFill>
                        <a:latin typeface="Cambria Math" charset="0"/>
                        <a:ea typeface="Cambria Math" charset="0"/>
                        <a:cs typeface="Cambria Math" charset="0"/>
                      </a:rPr>
                      <m:t>=</m:t>
                    </m:r>
                    <m:acc>
                      <m:accPr>
                        <m:chr m:val="̅"/>
                        <m:ctrlPr>
                          <a:rPr lang="en-US" b="0" i="1" smtClean="0">
                            <a:solidFill>
                              <a:schemeClr val="tx1"/>
                            </a:solidFill>
                            <a:latin typeface="Cambria Math" charset="0"/>
                            <a:ea typeface="Cambria Math" charset="0"/>
                            <a:cs typeface="Cambria Math" charset="0"/>
                          </a:rPr>
                        </m:ctrlPr>
                      </m:accPr>
                      <m:e>
                        <m:r>
                          <a:rPr lang="en-US" b="0" i="1" smtClean="0">
                            <a:solidFill>
                              <a:schemeClr val="tx1"/>
                            </a:solidFill>
                            <a:latin typeface="Cambria Math" charset="0"/>
                            <a:ea typeface="Cambria Math" charset="0"/>
                            <a:cs typeface="Cambria Math" charset="0"/>
                          </a:rPr>
                          <m:t>𝛽</m:t>
                        </m:r>
                        <m:r>
                          <a:rPr lang="en-US" b="1" i="1" smtClean="0">
                            <a:solidFill>
                              <a:schemeClr val="tx1"/>
                            </a:solidFill>
                            <a:latin typeface="Cambria Math" charset="0"/>
                            <a:ea typeface="Cambria Math" charset="0"/>
                            <a:cs typeface="Cambria Math" charset="0"/>
                          </a:rPr>
                          <m:t>(</m:t>
                        </m:r>
                        <m:sSub>
                          <m:sSubPr>
                            <m:ctrlPr>
                              <a:rPr lang="en-US" b="0" i="1" smtClean="0">
                                <a:solidFill>
                                  <a:schemeClr val="tx1"/>
                                </a:solidFill>
                                <a:latin typeface="Cambria Math" charset="0"/>
                                <a:ea typeface="Cambria Math" charset="0"/>
                                <a:cs typeface="Cambria Math" charset="0"/>
                              </a:rPr>
                            </m:ctrlPr>
                          </m:sSubPr>
                          <m:e>
                            <m:r>
                              <a:rPr lang="en-US" b="1" i="1" smtClean="0">
                                <a:solidFill>
                                  <a:schemeClr val="tx1"/>
                                </a:solidFill>
                                <a:latin typeface="Cambria Math" charset="0"/>
                                <a:ea typeface="Cambria Math" charset="0"/>
                                <a:cs typeface="Cambria Math" charset="0"/>
                              </a:rPr>
                              <m:t>𝒖</m:t>
                            </m:r>
                          </m:e>
                          <m:sub>
                            <m:r>
                              <a:rPr lang="en-US" b="0" i="1" smtClean="0">
                                <a:solidFill>
                                  <a:schemeClr val="tx1"/>
                                </a:solidFill>
                                <a:latin typeface="Cambria Math" charset="0"/>
                                <a:ea typeface="Cambria Math" charset="0"/>
                                <a:cs typeface="Cambria Math" charset="0"/>
                              </a:rPr>
                              <m:t>𝑔</m:t>
                            </m:r>
                          </m:sub>
                        </m:sSub>
                        <m:r>
                          <a:rPr lang="en-US" b="0" i="1" smtClean="0">
                            <a:solidFill>
                              <a:schemeClr val="tx1"/>
                            </a:solidFill>
                            <a:latin typeface="Cambria Math" charset="0"/>
                            <a:ea typeface="Cambria Math" charset="0"/>
                            <a:cs typeface="Cambria Math" charset="0"/>
                          </a:rPr>
                          <m:t>−</m:t>
                        </m:r>
                        <m:sSub>
                          <m:sSubPr>
                            <m:ctrlPr>
                              <a:rPr lang="en-US" b="0" i="1" smtClean="0">
                                <a:solidFill>
                                  <a:schemeClr val="tx1"/>
                                </a:solidFill>
                                <a:latin typeface="Cambria Math" charset="0"/>
                                <a:ea typeface="Cambria Math" charset="0"/>
                                <a:cs typeface="Cambria Math" charset="0"/>
                              </a:rPr>
                            </m:ctrlPr>
                          </m:sSubPr>
                          <m:e>
                            <m:r>
                              <a:rPr lang="en-US" b="1" i="1" smtClean="0">
                                <a:solidFill>
                                  <a:schemeClr val="tx1"/>
                                </a:solidFill>
                                <a:latin typeface="Cambria Math" charset="0"/>
                                <a:ea typeface="Cambria Math" charset="0"/>
                                <a:cs typeface="Cambria Math" charset="0"/>
                              </a:rPr>
                              <m:t>𝒖</m:t>
                            </m:r>
                          </m:e>
                          <m:sub>
                            <m:r>
                              <a:rPr lang="en-US" b="0" i="1" smtClean="0">
                                <a:solidFill>
                                  <a:schemeClr val="tx1"/>
                                </a:solidFill>
                                <a:latin typeface="Cambria Math" charset="0"/>
                                <a:ea typeface="Cambria Math" charset="0"/>
                                <a:cs typeface="Cambria Math" charset="0"/>
                              </a:rPr>
                              <m:t>𝑠</m:t>
                            </m:r>
                          </m:sub>
                        </m:sSub>
                        <m:r>
                          <a:rPr lang="en-US" b="0" i="1" smtClean="0">
                            <a:solidFill>
                              <a:schemeClr val="tx1"/>
                            </a:solidFill>
                            <a:latin typeface="Cambria Math" charset="0"/>
                            <a:ea typeface="Cambria Math" charset="0"/>
                            <a:cs typeface="Cambria Math" charset="0"/>
                          </a:rPr>
                          <m:t>)</m:t>
                        </m:r>
                      </m:e>
                    </m:acc>
                    <m:r>
                      <a:rPr lang="en-US" b="1" i="1" smtClean="0">
                        <a:solidFill>
                          <a:schemeClr val="tx1"/>
                        </a:solidFill>
                        <a:latin typeface="Cambria Math" charset="0"/>
                        <a:ea typeface="Cambria Math" charset="0"/>
                        <a:cs typeface="Cambria Math" charset="0"/>
                      </a:rPr>
                      <m:t>−</m:t>
                    </m:r>
                    <m:sSup>
                      <m:sSupPr>
                        <m:ctrlPr>
                          <a:rPr lang="en-US" b="0" i="1" smtClean="0">
                            <a:solidFill>
                              <a:schemeClr val="tx1"/>
                            </a:solidFill>
                            <a:latin typeface="Cambria Math" charset="0"/>
                            <a:ea typeface="Cambria Math" charset="0"/>
                            <a:cs typeface="Cambria Math" charset="0"/>
                          </a:rPr>
                        </m:ctrlPr>
                      </m:sSupPr>
                      <m:e>
                        <m:r>
                          <a:rPr lang="en-US" b="0" i="1" smtClean="0">
                            <a:solidFill>
                              <a:schemeClr val="tx1"/>
                            </a:solidFill>
                            <a:latin typeface="Cambria Math" charset="0"/>
                            <a:ea typeface="Cambria Math" charset="0"/>
                            <a:cs typeface="Cambria Math" charset="0"/>
                          </a:rPr>
                          <m:t>𝛽</m:t>
                        </m:r>
                      </m:e>
                      <m:sup>
                        <m:r>
                          <a:rPr lang="en-US" b="0" i="1" smtClean="0">
                            <a:solidFill>
                              <a:schemeClr val="tx1"/>
                            </a:solidFill>
                            <a:latin typeface="Cambria Math" charset="0"/>
                            <a:ea typeface="Cambria Math" charset="0"/>
                            <a:cs typeface="Cambria Math" charset="0"/>
                          </a:rPr>
                          <m:t>∗</m:t>
                        </m:r>
                      </m:sup>
                    </m:sSup>
                    <m:r>
                      <a:rPr lang="en-US" b="0" i="1" smtClean="0">
                        <a:solidFill>
                          <a:schemeClr val="tx1"/>
                        </a:solidFill>
                        <a:latin typeface="Cambria Math" charset="0"/>
                        <a:ea typeface="Cambria Math" charset="0"/>
                        <a:cs typeface="Cambria Math" charset="0"/>
                      </a:rPr>
                      <m:t>(</m:t>
                    </m:r>
                    <m:sSub>
                      <m:sSubPr>
                        <m:ctrlPr>
                          <a:rPr lang="en-US" i="1">
                            <a:solidFill>
                              <a:schemeClr val="tx1"/>
                            </a:solidFill>
                            <a:latin typeface="Cambria Math" charset="0"/>
                          </a:rPr>
                        </m:ctrlPr>
                      </m:sSubPr>
                      <m:e>
                        <m:acc>
                          <m:accPr>
                            <m:chr m:val="̃"/>
                            <m:ctrlPr>
                              <a:rPr lang="en-US" i="1">
                                <a:solidFill>
                                  <a:schemeClr val="tx1"/>
                                </a:solidFill>
                                <a:latin typeface="Cambria Math" charset="0"/>
                              </a:rPr>
                            </m:ctrlPr>
                          </m:accPr>
                          <m:e>
                            <m:r>
                              <a:rPr lang="en-US" b="1" i="1">
                                <a:solidFill>
                                  <a:schemeClr val="tx1"/>
                                </a:solidFill>
                                <a:latin typeface="Cambria Math" charset="0"/>
                              </a:rPr>
                              <m:t>𝒖</m:t>
                            </m:r>
                          </m:e>
                        </m:acc>
                      </m:e>
                      <m:sub>
                        <m:r>
                          <a:rPr lang="en-US" b="0" i="1" smtClean="0">
                            <a:solidFill>
                              <a:schemeClr val="tx1"/>
                            </a:solidFill>
                            <a:latin typeface="Cambria Math" charset="0"/>
                          </a:rPr>
                          <m:t>𝑔</m:t>
                        </m:r>
                      </m:sub>
                    </m:sSub>
                    <m:r>
                      <a:rPr lang="en-US" b="0" i="1" smtClean="0">
                        <a:solidFill>
                          <a:schemeClr val="tx1"/>
                        </a:solidFill>
                        <a:latin typeface="Cambria Math" charset="0"/>
                      </a:rPr>
                      <m:t>−</m:t>
                    </m:r>
                    <m:sSub>
                      <m:sSubPr>
                        <m:ctrlPr>
                          <a:rPr lang="en-US" i="1">
                            <a:solidFill>
                              <a:schemeClr val="tx1"/>
                            </a:solidFill>
                            <a:latin typeface="Cambria Math" charset="0"/>
                          </a:rPr>
                        </m:ctrlPr>
                      </m:sSubPr>
                      <m:e>
                        <m:acc>
                          <m:accPr>
                            <m:chr m:val="̃"/>
                            <m:ctrlPr>
                              <a:rPr lang="en-US" i="1">
                                <a:solidFill>
                                  <a:schemeClr val="tx1"/>
                                </a:solidFill>
                                <a:latin typeface="Cambria Math" charset="0"/>
                              </a:rPr>
                            </m:ctrlPr>
                          </m:accPr>
                          <m:e>
                            <m:r>
                              <a:rPr lang="en-US" b="1" i="1">
                                <a:solidFill>
                                  <a:schemeClr val="tx1"/>
                                </a:solidFill>
                                <a:latin typeface="Cambria Math" charset="0"/>
                              </a:rPr>
                              <m:t>𝒖</m:t>
                            </m:r>
                          </m:e>
                        </m:acc>
                      </m:e>
                      <m:sub>
                        <m:r>
                          <a:rPr lang="en-US" i="1">
                            <a:solidFill>
                              <a:schemeClr val="tx1"/>
                            </a:solidFill>
                            <a:latin typeface="Cambria Math" charset="0"/>
                          </a:rPr>
                          <m:t>𝑠</m:t>
                        </m:r>
                      </m:sub>
                    </m:sSub>
                    <m:r>
                      <a:rPr lang="en-US" b="0" i="1" smtClean="0">
                        <a:solidFill>
                          <a:schemeClr val="tx1"/>
                        </a:solidFill>
                        <a:latin typeface="Cambria Math" charset="0"/>
                      </a:rPr>
                      <m:t>)</m:t>
                    </m:r>
                  </m:oMath>
                </a14:m>
                <a:endParaRPr lang="en-US" dirty="0" smtClean="0">
                  <a:solidFill>
                    <a:schemeClr val="tx1"/>
                  </a:solidFill>
                </a:endParaRPr>
              </a:p>
              <a:p>
                <a:pPr marL="914400" defTabSz="914400" hangingPunct="0">
                  <a:lnSpc>
                    <a:spcPct val="160000"/>
                  </a:lnSpc>
                  <a:spcBef>
                    <a:spcPts val="0"/>
                  </a:spcBef>
                  <a:buSzTx/>
                </a:pPr>
                <a:r>
                  <a:rPr lang="en-US" dirty="0" err="1" smtClean="0">
                    <a:solidFill>
                      <a:schemeClr val="tx1"/>
                    </a:solidFill>
                  </a:rPr>
                  <a:t>Meso</a:t>
                </a:r>
                <a:r>
                  <a:rPr lang="en-US" dirty="0">
                    <a:solidFill>
                      <a:schemeClr val="tx1"/>
                    </a:solidFill>
                  </a:rPr>
                  <a:t>-</a:t>
                </a:r>
                <a:r>
                  <a:rPr lang="en-US" dirty="0" smtClean="0">
                    <a:solidFill>
                      <a:schemeClr val="tx1"/>
                    </a:solidFill>
                  </a:rPr>
                  <a:t>scale stress:</a:t>
                </a:r>
              </a:p>
              <a:p>
                <a:pPr marL="1000125" lvl="1" indent="0" defTabSz="914400" hangingPunct="0">
                  <a:lnSpc>
                    <a:spcPct val="160000"/>
                  </a:lnSpc>
                  <a:spcBef>
                    <a:spcPts val="0"/>
                  </a:spcBef>
                  <a:buSzTx/>
                  <a:buNone/>
                </a:pPr>
                <a:r>
                  <a:rPr lang="en-US" dirty="0" smtClean="0">
                    <a:solidFill>
                      <a:schemeClr val="tx1"/>
                    </a:solidFill>
                  </a:rPr>
                  <a:t>    </a:t>
                </a:r>
                <a14:m>
                  <m:oMath xmlns:m="http://schemas.openxmlformats.org/officeDocument/2006/math">
                    <m:sSub>
                      <m:sSubPr>
                        <m:ctrlPr>
                          <a:rPr lang="en-US" i="1" smtClean="0">
                            <a:solidFill>
                              <a:srgbClr val="0096FF"/>
                            </a:solidFill>
                            <a:latin typeface="Cambria Math" charset="0"/>
                          </a:rPr>
                        </m:ctrlPr>
                      </m:sSubPr>
                      <m:e>
                        <m:r>
                          <a:rPr lang="en-US" i="1">
                            <a:solidFill>
                              <a:srgbClr val="0096FF"/>
                            </a:solidFill>
                            <a:latin typeface="Cambria Math" charset="0"/>
                          </a:rPr>
                          <m:t>𝑈</m:t>
                        </m:r>
                      </m:e>
                      <m:sub>
                        <m:r>
                          <a:rPr lang="en-US" b="0" i="1" smtClean="0">
                            <a:solidFill>
                              <a:srgbClr val="0096FF"/>
                            </a:solidFill>
                            <a:latin typeface="Cambria Math" charset="0"/>
                          </a:rPr>
                          <m:t>𝑠</m:t>
                        </m:r>
                        <m:r>
                          <a:rPr lang="en-US" b="0" i="1" smtClean="0">
                            <a:solidFill>
                              <a:srgbClr val="0096FF"/>
                            </a:solidFill>
                            <a:latin typeface="Cambria Math" charset="0"/>
                          </a:rPr>
                          <m:t>,</m:t>
                        </m:r>
                        <m:r>
                          <a:rPr lang="en-US" i="1">
                            <a:solidFill>
                              <a:srgbClr val="0096FF"/>
                            </a:solidFill>
                            <a:latin typeface="Cambria Math" charset="0"/>
                          </a:rPr>
                          <m:t>𝑠𝑔𝑠</m:t>
                        </m:r>
                      </m:sub>
                    </m:sSub>
                    <m:r>
                      <a:rPr lang="en-US" b="0" i="1" smtClean="0">
                        <a:solidFill>
                          <a:schemeClr val="tx1"/>
                        </a:solidFill>
                        <a:latin typeface="Cambria Math" charset="0"/>
                      </a:rPr>
                      <m:t>=</m:t>
                    </m:r>
                    <m:acc>
                      <m:accPr>
                        <m:chr m:val="̅"/>
                        <m:ctrlPr>
                          <a:rPr lang="en-US" b="0" i="1" smtClean="0">
                            <a:solidFill>
                              <a:schemeClr val="tx1"/>
                            </a:solidFill>
                            <a:latin typeface="Cambria Math" charset="0"/>
                          </a:rPr>
                        </m:ctrlPr>
                      </m:accPr>
                      <m:e>
                        <m:sSub>
                          <m:sSubPr>
                            <m:ctrlPr>
                              <a:rPr lang="en-US" b="0" i="1" smtClean="0">
                                <a:solidFill>
                                  <a:schemeClr val="tx1"/>
                                </a:solidFill>
                                <a:latin typeface="Cambria Math" charset="0"/>
                              </a:rPr>
                            </m:ctrlPr>
                          </m:sSubPr>
                          <m:e>
                            <m:r>
                              <a:rPr lang="en-US" b="0" i="1" smtClean="0">
                                <a:solidFill>
                                  <a:schemeClr val="tx1"/>
                                </a:solidFill>
                                <a:latin typeface="Cambria Math" charset="0"/>
                              </a:rPr>
                              <m:t>𝜌</m:t>
                            </m:r>
                          </m:e>
                          <m:sub>
                            <m:r>
                              <a:rPr lang="en-US" b="0" i="1" smtClean="0">
                                <a:solidFill>
                                  <a:schemeClr val="tx1"/>
                                </a:solidFill>
                                <a:latin typeface="Cambria Math" charset="0"/>
                              </a:rPr>
                              <m:t>𝑠</m:t>
                            </m:r>
                          </m:sub>
                        </m:sSub>
                        <m:sSub>
                          <m:sSubPr>
                            <m:ctrlPr>
                              <a:rPr lang="en-US" b="0" i="1" smtClean="0">
                                <a:solidFill>
                                  <a:schemeClr val="tx1"/>
                                </a:solidFill>
                                <a:latin typeface="Cambria Math" charset="0"/>
                              </a:rPr>
                            </m:ctrlPr>
                          </m:sSubPr>
                          <m:e>
                            <m:r>
                              <a:rPr lang="en-US" b="0" i="1" smtClean="0">
                                <a:solidFill>
                                  <a:schemeClr val="tx1"/>
                                </a:solidFill>
                                <a:latin typeface="Cambria Math" charset="0"/>
                              </a:rPr>
                              <m:t>𝜙</m:t>
                            </m:r>
                          </m:e>
                          <m:sub>
                            <m:r>
                              <a:rPr lang="en-US" b="0" i="1" smtClean="0">
                                <a:solidFill>
                                  <a:schemeClr val="tx1"/>
                                </a:solidFill>
                                <a:latin typeface="Cambria Math" charset="0"/>
                              </a:rPr>
                              <m:t>𝑠</m:t>
                            </m:r>
                          </m:sub>
                        </m:sSub>
                        <m:sSub>
                          <m:sSubPr>
                            <m:ctrlPr>
                              <a:rPr lang="en-US" b="0" i="1" smtClean="0">
                                <a:solidFill>
                                  <a:schemeClr val="tx1"/>
                                </a:solidFill>
                                <a:latin typeface="Cambria Math" charset="0"/>
                              </a:rPr>
                            </m:ctrlPr>
                          </m:sSubPr>
                          <m:e>
                            <m:r>
                              <a:rPr lang="en-US" b="1" i="1" smtClean="0">
                                <a:solidFill>
                                  <a:schemeClr val="tx1"/>
                                </a:solidFill>
                                <a:latin typeface="Cambria Math" charset="0"/>
                              </a:rPr>
                              <m:t>𝒖</m:t>
                            </m:r>
                          </m:e>
                          <m:sub>
                            <m:r>
                              <a:rPr lang="en-US" b="0" i="1" smtClean="0">
                                <a:solidFill>
                                  <a:schemeClr val="tx1"/>
                                </a:solidFill>
                                <a:latin typeface="Cambria Math" charset="0"/>
                              </a:rPr>
                              <m:t>𝑠</m:t>
                            </m:r>
                          </m:sub>
                        </m:sSub>
                        <m:sSub>
                          <m:sSubPr>
                            <m:ctrlPr>
                              <a:rPr lang="en-US" b="0" i="1" smtClean="0">
                                <a:solidFill>
                                  <a:schemeClr val="tx1"/>
                                </a:solidFill>
                                <a:latin typeface="Cambria Math" charset="0"/>
                              </a:rPr>
                            </m:ctrlPr>
                          </m:sSubPr>
                          <m:e>
                            <m:r>
                              <a:rPr lang="en-US" b="1" i="1" smtClean="0">
                                <a:solidFill>
                                  <a:schemeClr val="tx1"/>
                                </a:solidFill>
                                <a:latin typeface="Cambria Math" charset="0"/>
                              </a:rPr>
                              <m:t>𝒖</m:t>
                            </m:r>
                          </m:e>
                          <m:sub>
                            <m:r>
                              <a:rPr lang="en-US" b="0" i="1" smtClean="0">
                                <a:solidFill>
                                  <a:schemeClr val="tx1"/>
                                </a:solidFill>
                                <a:latin typeface="Cambria Math" charset="0"/>
                              </a:rPr>
                              <m:t>𝑠</m:t>
                            </m:r>
                          </m:sub>
                        </m:sSub>
                      </m:e>
                    </m:acc>
                    <m:r>
                      <a:rPr lang="en-US" b="1" i="1" smtClean="0">
                        <a:solidFill>
                          <a:schemeClr val="tx1"/>
                        </a:solidFill>
                        <a:latin typeface="Cambria Math" charset="0"/>
                      </a:rPr>
                      <m:t>−</m:t>
                    </m:r>
                    <m:sSub>
                      <m:sSubPr>
                        <m:ctrlPr>
                          <a:rPr lang="en-US" b="0" i="1" smtClean="0">
                            <a:solidFill>
                              <a:schemeClr val="tx1"/>
                            </a:solidFill>
                            <a:latin typeface="Cambria Math" charset="0"/>
                          </a:rPr>
                        </m:ctrlPr>
                      </m:sSubPr>
                      <m:e>
                        <m:r>
                          <a:rPr lang="en-US" b="0" i="1" smtClean="0">
                            <a:solidFill>
                              <a:schemeClr val="tx1"/>
                            </a:solidFill>
                            <a:latin typeface="Cambria Math" charset="0"/>
                          </a:rPr>
                          <m:t>𝜌</m:t>
                        </m:r>
                      </m:e>
                      <m:sub>
                        <m:r>
                          <a:rPr lang="en-US" b="0" i="1" smtClean="0">
                            <a:solidFill>
                              <a:schemeClr val="tx1"/>
                            </a:solidFill>
                            <a:latin typeface="Cambria Math" charset="0"/>
                          </a:rPr>
                          <m:t>𝑠</m:t>
                        </m:r>
                      </m:sub>
                    </m:sSub>
                    <m:sSub>
                      <m:sSubPr>
                        <m:ctrlPr>
                          <a:rPr lang="en-US" b="0" i="1" smtClean="0">
                            <a:solidFill>
                              <a:schemeClr val="tx1"/>
                            </a:solidFill>
                            <a:latin typeface="Cambria Math" charset="0"/>
                          </a:rPr>
                        </m:ctrlPr>
                      </m:sSubPr>
                      <m:e>
                        <m:acc>
                          <m:accPr>
                            <m:chr m:val="̅"/>
                            <m:ctrlPr>
                              <a:rPr lang="en-US" b="0" i="1" smtClean="0">
                                <a:solidFill>
                                  <a:schemeClr val="tx1"/>
                                </a:solidFill>
                                <a:latin typeface="Cambria Math" charset="0"/>
                              </a:rPr>
                            </m:ctrlPr>
                          </m:accPr>
                          <m:e>
                            <m:r>
                              <a:rPr lang="en-US" b="0" i="1" smtClean="0">
                                <a:solidFill>
                                  <a:schemeClr val="tx1"/>
                                </a:solidFill>
                                <a:latin typeface="Cambria Math" charset="0"/>
                              </a:rPr>
                              <m:t>𝜙</m:t>
                            </m:r>
                          </m:e>
                        </m:acc>
                      </m:e>
                      <m:sub>
                        <m:r>
                          <a:rPr lang="en-US" b="0" i="1" smtClean="0">
                            <a:solidFill>
                              <a:schemeClr val="tx1"/>
                            </a:solidFill>
                            <a:latin typeface="Cambria Math" charset="0"/>
                          </a:rPr>
                          <m:t>𝑠</m:t>
                        </m:r>
                      </m:sub>
                    </m:sSub>
                    <m:sSub>
                      <m:sSubPr>
                        <m:ctrlPr>
                          <a:rPr lang="en-US" b="0" i="1" smtClean="0">
                            <a:solidFill>
                              <a:schemeClr val="tx1"/>
                            </a:solidFill>
                            <a:latin typeface="Cambria Math" charset="0"/>
                          </a:rPr>
                        </m:ctrlPr>
                      </m:sSubPr>
                      <m:e>
                        <m:acc>
                          <m:accPr>
                            <m:chr m:val="̃"/>
                            <m:ctrlPr>
                              <a:rPr lang="en-US" b="1" i="1" smtClean="0">
                                <a:solidFill>
                                  <a:schemeClr val="tx1"/>
                                </a:solidFill>
                                <a:latin typeface="Cambria Math" charset="0"/>
                              </a:rPr>
                            </m:ctrlPr>
                          </m:accPr>
                          <m:e>
                            <m:r>
                              <a:rPr lang="en-US" b="1" i="1" smtClean="0">
                                <a:solidFill>
                                  <a:schemeClr val="tx1"/>
                                </a:solidFill>
                                <a:latin typeface="Cambria Math" charset="0"/>
                              </a:rPr>
                              <m:t>𝒖</m:t>
                            </m:r>
                          </m:e>
                        </m:acc>
                      </m:e>
                      <m:sub>
                        <m:r>
                          <a:rPr lang="en-US" b="0" i="1" smtClean="0">
                            <a:solidFill>
                              <a:schemeClr val="tx1"/>
                            </a:solidFill>
                            <a:latin typeface="Cambria Math" charset="0"/>
                          </a:rPr>
                          <m:t>𝑠</m:t>
                        </m:r>
                      </m:sub>
                    </m:sSub>
                    <m:sSub>
                      <m:sSubPr>
                        <m:ctrlPr>
                          <a:rPr lang="en-US" b="0" i="1" smtClean="0">
                            <a:solidFill>
                              <a:schemeClr val="tx1"/>
                            </a:solidFill>
                            <a:latin typeface="Cambria Math" charset="0"/>
                          </a:rPr>
                        </m:ctrlPr>
                      </m:sSubPr>
                      <m:e>
                        <m:acc>
                          <m:accPr>
                            <m:chr m:val="̃"/>
                            <m:ctrlPr>
                              <a:rPr lang="en-US" b="1" i="1" smtClean="0">
                                <a:solidFill>
                                  <a:schemeClr val="tx1"/>
                                </a:solidFill>
                                <a:latin typeface="Cambria Math" charset="0"/>
                              </a:rPr>
                            </m:ctrlPr>
                          </m:accPr>
                          <m:e>
                            <m:r>
                              <a:rPr lang="en-US" b="1" i="1" smtClean="0">
                                <a:solidFill>
                                  <a:schemeClr val="tx1"/>
                                </a:solidFill>
                                <a:latin typeface="Cambria Math" charset="0"/>
                              </a:rPr>
                              <m:t>𝒖</m:t>
                            </m:r>
                          </m:e>
                        </m:acc>
                      </m:e>
                      <m:sub>
                        <m:r>
                          <a:rPr lang="en-US" b="0" i="1" smtClean="0">
                            <a:solidFill>
                              <a:schemeClr val="tx1"/>
                            </a:solidFill>
                            <a:latin typeface="Cambria Math" charset="0"/>
                          </a:rPr>
                          <m:t>𝑠</m:t>
                        </m:r>
                      </m:sub>
                    </m:sSub>
                  </m:oMath>
                </a14:m>
                <a:endParaRPr lang="en-US" b="0" dirty="0" smtClean="0">
                  <a:solidFill>
                    <a:schemeClr val="tx1"/>
                  </a:solidFill>
                </a:endParaRPr>
              </a:p>
              <a:p>
                <a:pPr marL="914400" defTabSz="914400" hangingPunct="0">
                  <a:lnSpc>
                    <a:spcPct val="160000"/>
                  </a:lnSpc>
                  <a:spcBef>
                    <a:spcPts val="0"/>
                  </a:spcBef>
                  <a:buSzTx/>
                </a:pPr>
                <a:r>
                  <a:rPr lang="en-US" dirty="0">
                    <a:solidFill>
                      <a:schemeClr val="tx1"/>
                    </a:solidFill>
                    <a:ea typeface="Cambria Math" charset="0"/>
                    <a:cs typeface="Cambria Math" charset="0"/>
                  </a:rPr>
                  <a:t>S</a:t>
                </a:r>
                <a:r>
                  <a:rPr lang="en-US" dirty="0" smtClean="0">
                    <a:solidFill>
                      <a:schemeClr val="tx1"/>
                    </a:solidFill>
                    <a:ea typeface="Cambria Math" charset="0"/>
                    <a:cs typeface="Cambria Math" charset="0"/>
                  </a:rPr>
                  <a:t>ub-grid scale contribution to gas-phase stress:</a:t>
                </a:r>
              </a:p>
              <a:p>
                <a:pPr marL="657225" indent="0" defTabSz="914400" hangingPunct="0">
                  <a:lnSpc>
                    <a:spcPct val="160000"/>
                  </a:lnSpc>
                  <a:spcBef>
                    <a:spcPts val="0"/>
                  </a:spcBef>
                  <a:buSzTx/>
                  <a:buNone/>
                </a:pPr>
                <a:r>
                  <a:rPr lang="en-US" dirty="0">
                    <a:solidFill>
                      <a:schemeClr val="tx1"/>
                    </a:solidFill>
                    <a:ea typeface="Cambria Math" charset="0"/>
                    <a:cs typeface="Cambria Math" charset="0"/>
                  </a:rPr>
                  <a:t> </a:t>
                </a:r>
                <a:r>
                  <a:rPr lang="en-US" dirty="0" smtClean="0">
                    <a:solidFill>
                      <a:schemeClr val="tx1"/>
                    </a:solidFill>
                    <a:ea typeface="Cambria Math" charset="0"/>
                    <a:cs typeface="Cambria Math" charset="0"/>
                  </a:rPr>
                  <a:t>        </a:t>
                </a:r>
                <a14:m>
                  <m:oMath xmlns:m="http://schemas.openxmlformats.org/officeDocument/2006/math">
                    <m:sSub>
                      <m:sSubPr>
                        <m:ctrlPr>
                          <a:rPr lang="en-US" i="1" smtClean="0">
                            <a:solidFill>
                              <a:srgbClr val="FF9000"/>
                            </a:solidFill>
                            <a:latin typeface="Cambria Math" charset="0"/>
                            <a:ea typeface="Cambria Math" charset="0"/>
                            <a:cs typeface="Cambria Math" charset="0"/>
                          </a:rPr>
                        </m:ctrlPr>
                      </m:sSubPr>
                      <m:e>
                        <m:r>
                          <m:rPr>
                            <m:sty m:val="p"/>
                          </m:rPr>
                          <a:rPr lang="el-GR" i="1">
                            <a:solidFill>
                              <a:srgbClr val="FF9000"/>
                            </a:solidFill>
                            <a:latin typeface="Cambria Math" charset="0"/>
                            <a:ea typeface="Cambria Math" charset="0"/>
                            <a:cs typeface="Cambria Math" charset="0"/>
                          </a:rPr>
                          <m:t>Σ</m:t>
                        </m:r>
                      </m:e>
                      <m:sub>
                        <m:r>
                          <a:rPr lang="en-US" i="1">
                            <a:solidFill>
                              <a:srgbClr val="FF9000"/>
                            </a:solidFill>
                            <a:latin typeface="Cambria Math" charset="0"/>
                            <a:ea typeface="Cambria Math" charset="0"/>
                            <a:cs typeface="Cambria Math" charset="0"/>
                          </a:rPr>
                          <m:t>𝑔</m:t>
                        </m:r>
                        <m:r>
                          <a:rPr lang="en-US" i="1">
                            <a:solidFill>
                              <a:srgbClr val="FF9000"/>
                            </a:solidFill>
                            <a:latin typeface="Cambria Math" charset="0"/>
                            <a:ea typeface="Cambria Math" charset="0"/>
                            <a:cs typeface="Cambria Math" charset="0"/>
                          </a:rPr>
                          <m:t>,</m:t>
                        </m:r>
                        <m:r>
                          <a:rPr lang="en-US" i="1">
                            <a:solidFill>
                              <a:srgbClr val="FF9000"/>
                            </a:solidFill>
                            <a:latin typeface="Cambria Math" charset="0"/>
                            <a:ea typeface="Cambria Math" charset="0"/>
                            <a:cs typeface="Cambria Math" charset="0"/>
                          </a:rPr>
                          <m:t>𝑠𝑔𝑠</m:t>
                        </m:r>
                      </m:sub>
                    </m:sSub>
                    <m:r>
                      <a:rPr lang="en-US" b="1" i="1" smtClean="0">
                        <a:solidFill>
                          <a:schemeClr val="tx1"/>
                        </a:solidFill>
                        <a:latin typeface="Cambria Math" charset="0"/>
                        <a:ea typeface="Cambria Math" charset="0"/>
                        <a:cs typeface="Cambria Math" charset="0"/>
                      </a:rPr>
                      <m:t>= </m:t>
                    </m:r>
                    <m:acc>
                      <m:accPr>
                        <m:chr m:val="̅"/>
                        <m:ctrlPr>
                          <a:rPr lang="en-US" b="1" i="1" smtClean="0">
                            <a:solidFill>
                              <a:schemeClr val="tx1"/>
                            </a:solidFill>
                            <a:latin typeface="Cambria Math" charset="0"/>
                            <a:ea typeface="Cambria Math" charset="0"/>
                            <a:cs typeface="Cambria Math" charset="0"/>
                          </a:rPr>
                        </m:ctrlPr>
                      </m:accPr>
                      <m:e>
                        <m:sSub>
                          <m:sSubPr>
                            <m:ctrlPr>
                              <a:rPr lang="en-US" b="0" i="1" smtClean="0">
                                <a:solidFill>
                                  <a:schemeClr val="tx1"/>
                                </a:solidFill>
                                <a:latin typeface="Cambria Math" charset="0"/>
                                <a:ea typeface="Cambria Math" charset="0"/>
                                <a:cs typeface="Cambria Math" charset="0"/>
                              </a:rPr>
                            </m:ctrlPr>
                          </m:sSubPr>
                          <m:e>
                            <m:r>
                              <a:rPr lang="en-US" b="0" i="1" smtClean="0">
                                <a:solidFill>
                                  <a:schemeClr val="tx1"/>
                                </a:solidFill>
                                <a:latin typeface="Cambria Math" charset="0"/>
                                <a:ea typeface="Cambria Math" charset="0"/>
                                <a:cs typeface="Cambria Math" charset="0"/>
                              </a:rPr>
                              <m:t>𝜙</m:t>
                            </m:r>
                          </m:e>
                          <m:sub>
                            <m:r>
                              <a:rPr lang="en-US" b="0" i="1" smtClean="0">
                                <a:solidFill>
                                  <a:schemeClr val="tx1"/>
                                </a:solidFill>
                                <a:latin typeface="Cambria Math" charset="0"/>
                                <a:ea typeface="Cambria Math" charset="0"/>
                                <a:cs typeface="Cambria Math" charset="0"/>
                              </a:rPr>
                              <m:t>𝑔</m:t>
                            </m:r>
                          </m:sub>
                        </m:sSub>
                        <m:r>
                          <a:rPr lang="en-US" b="0" i="0" smtClean="0">
                            <a:solidFill>
                              <a:schemeClr val="tx1"/>
                            </a:solidFill>
                            <a:latin typeface="Cambria Math" charset="0"/>
                            <a:ea typeface="Cambria Math" charset="0"/>
                            <a:cs typeface="Cambria Math" charset="0"/>
                          </a:rPr>
                          <m:t>𝛻</m:t>
                        </m:r>
                        <m:r>
                          <a:rPr lang="en-US" b="0" i="1" smtClean="0">
                            <a:solidFill>
                              <a:schemeClr val="tx1"/>
                            </a:solidFill>
                            <a:latin typeface="Cambria Math" charset="0"/>
                            <a:ea typeface="Cambria Math" charset="0"/>
                            <a:cs typeface="Cambria Math" charset="0"/>
                          </a:rPr>
                          <m:t>∙</m:t>
                        </m:r>
                        <m:sSub>
                          <m:sSubPr>
                            <m:ctrlPr>
                              <a:rPr lang="en-US" b="0" i="1" smtClean="0">
                                <a:solidFill>
                                  <a:schemeClr val="tx1"/>
                                </a:solidFill>
                                <a:latin typeface="Cambria Math" charset="0"/>
                                <a:ea typeface="Cambria Math" charset="0"/>
                                <a:cs typeface="Cambria Math" charset="0"/>
                              </a:rPr>
                            </m:ctrlPr>
                          </m:sSubPr>
                          <m:e>
                            <m:r>
                              <a:rPr lang="en-US" b="1" i="1" smtClean="0">
                                <a:solidFill>
                                  <a:schemeClr val="tx1"/>
                                </a:solidFill>
                                <a:latin typeface="Cambria Math" charset="0"/>
                                <a:ea typeface="Cambria Math" charset="0"/>
                                <a:cs typeface="Cambria Math" charset="0"/>
                              </a:rPr>
                              <m:t>𝝈</m:t>
                            </m:r>
                          </m:e>
                          <m:sub>
                            <m:r>
                              <a:rPr lang="en-US" b="0" i="1" smtClean="0">
                                <a:solidFill>
                                  <a:schemeClr val="tx1"/>
                                </a:solidFill>
                                <a:latin typeface="Cambria Math" charset="0"/>
                                <a:ea typeface="Cambria Math" charset="0"/>
                                <a:cs typeface="Cambria Math" charset="0"/>
                              </a:rPr>
                              <m:t>𝑔</m:t>
                            </m:r>
                          </m:sub>
                        </m:sSub>
                      </m:e>
                    </m:acc>
                    <m:r>
                      <a:rPr lang="en-US" b="1" i="1" smtClean="0">
                        <a:solidFill>
                          <a:schemeClr val="tx1"/>
                        </a:solidFill>
                        <a:latin typeface="Cambria Math" charset="0"/>
                        <a:ea typeface="Cambria Math" charset="0"/>
                        <a:cs typeface="Cambria Math" charset="0"/>
                      </a:rPr>
                      <m:t>−</m:t>
                    </m:r>
                    <m:sSub>
                      <m:sSubPr>
                        <m:ctrlPr>
                          <a:rPr lang="en-US" b="0" i="1" smtClean="0">
                            <a:solidFill>
                              <a:schemeClr val="tx1"/>
                            </a:solidFill>
                            <a:latin typeface="Cambria Math" charset="0"/>
                            <a:ea typeface="Cambria Math" charset="0"/>
                            <a:cs typeface="Cambria Math" charset="0"/>
                          </a:rPr>
                        </m:ctrlPr>
                      </m:sSubPr>
                      <m:e>
                        <m:acc>
                          <m:accPr>
                            <m:chr m:val="̅"/>
                            <m:ctrlPr>
                              <a:rPr lang="en-US" b="1" i="1" smtClean="0">
                                <a:solidFill>
                                  <a:schemeClr val="tx1"/>
                                </a:solidFill>
                                <a:latin typeface="Cambria Math" charset="0"/>
                                <a:ea typeface="Cambria Math" charset="0"/>
                                <a:cs typeface="Cambria Math" charset="0"/>
                              </a:rPr>
                            </m:ctrlPr>
                          </m:accPr>
                          <m:e>
                            <m:r>
                              <a:rPr lang="en-US" b="0" i="1" smtClean="0">
                                <a:solidFill>
                                  <a:schemeClr val="tx1"/>
                                </a:solidFill>
                                <a:latin typeface="Cambria Math" charset="0"/>
                                <a:ea typeface="Cambria Math" charset="0"/>
                                <a:cs typeface="Cambria Math" charset="0"/>
                              </a:rPr>
                              <m:t>𝜙</m:t>
                            </m:r>
                          </m:e>
                        </m:acc>
                      </m:e>
                      <m:sub>
                        <m:r>
                          <a:rPr lang="en-US" b="0" i="1" smtClean="0">
                            <a:solidFill>
                              <a:schemeClr val="tx1"/>
                            </a:solidFill>
                            <a:latin typeface="Cambria Math" charset="0"/>
                            <a:ea typeface="Cambria Math" charset="0"/>
                            <a:cs typeface="Cambria Math" charset="0"/>
                          </a:rPr>
                          <m:t>𝑔</m:t>
                        </m:r>
                      </m:sub>
                    </m:sSub>
                    <m:r>
                      <a:rPr lang="en-US" b="0" i="0" smtClean="0">
                        <a:solidFill>
                          <a:schemeClr val="tx1"/>
                        </a:solidFill>
                        <a:latin typeface="Cambria Math" charset="0"/>
                        <a:ea typeface="Cambria Math" charset="0"/>
                        <a:cs typeface="Cambria Math" charset="0"/>
                      </a:rPr>
                      <m:t>𝛻</m:t>
                    </m:r>
                    <m:r>
                      <a:rPr lang="en-US" b="0" i="1" smtClean="0">
                        <a:solidFill>
                          <a:schemeClr val="tx1"/>
                        </a:solidFill>
                        <a:latin typeface="Cambria Math" charset="0"/>
                        <a:ea typeface="Cambria Math" charset="0"/>
                        <a:cs typeface="Cambria Math" charset="0"/>
                      </a:rPr>
                      <m:t>∙</m:t>
                    </m:r>
                    <m:sSub>
                      <m:sSubPr>
                        <m:ctrlPr>
                          <a:rPr lang="en-US" b="1" i="1" smtClean="0">
                            <a:solidFill>
                              <a:schemeClr val="tx1"/>
                            </a:solidFill>
                            <a:latin typeface="Cambria Math" charset="0"/>
                            <a:ea typeface="Cambria Math" charset="0"/>
                            <a:cs typeface="Cambria Math" charset="0"/>
                          </a:rPr>
                        </m:ctrlPr>
                      </m:sSubPr>
                      <m:e>
                        <m:acc>
                          <m:accPr>
                            <m:chr m:val="̅"/>
                            <m:ctrlPr>
                              <a:rPr lang="en-US" b="1" i="1" smtClean="0">
                                <a:solidFill>
                                  <a:schemeClr val="tx1"/>
                                </a:solidFill>
                                <a:latin typeface="Cambria Math" charset="0"/>
                                <a:ea typeface="Cambria Math" charset="0"/>
                                <a:cs typeface="Cambria Math" charset="0"/>
                              </a:rPr>
                            </m:ctrlPr>
                          </m:accPr>
                          <m:e>
                            <m:r>
                              <a:rPr lang="en-US" b="1" i="1" smtClean="0">
                                <a:solidFill>
                                  <a:schemeClr val="tx1"/>
                                </a:solidFill>
                                <a:latin typeface="Cambria Math" charset="0"/>
                                <a:ea typeface="Cambria Math" charset="0"/>
                                <a:cs typeface="Cambria Math" charset="0"/>
                              </a:rPr>
                              <m:t>𝝈</m:t>
                            </m:r>
                          </m:e>
                        </m:acc>
                      </m:e>
                      <m:sub>
                        <m:r>
                          <a:rPr lang="en-US" b="0" i="1" smtClean="0">
                            <a:solidFill>
                              <a:schemeClr val="tx1"/>
                            </a:solidFill>
                            <a:latin typeface="Cambria Math" charset="0"/>
                            <a:ea typeface="Cambria Math" charset="0"/>
                            <a:cs typeface="Cambria Math" charset="0"/>
                          </a:rPr>
                          <m:t>𝑔</m:t>
                        </m:r>
                      </m:sub>
                    </m:sSub>
                  </m:oMath>
                </a14:m>
                <a:endParaRPr lang="en-US" b="1" dirty="0" smtClean="0">
                  <a:solidFill>
                    <a:schemeClr val="tx1"/>
                  </a:solidFill>
                </a:endParaRPr>
              </a:p>
              <a:p>
                <a:pPr marL="914400" defTabSz="914400" hangingPunct="0">
                  <a:lnSpc>
                    <a:spcPct val="160000"/>
                  </a:lnSpc>
                  <a:spcBef>
                    <a:spcPts val="0"/>
                  </a:spcBef>
                  <a:buSzTx/>
                </a:pPr>
                <a:r>
                  <a:rPr lang="en-US" dirty="0">
                    <a:solidFill>
                      <a:schemeClr val="tx1"/>
                    </a:solidFill>
                    <a:ea typeface="Cambria Math" charset="0"/>
                    <a:cs typeface="Cambria Math" charset="0"/>
                  </a:rPr>
                  <a:t>Sub-grid scale contribution to </a:t>
                </a:r>
                <a:r>
                  <a:rPr lang="en-US" dirty="0" smtClean="0">
                    <a:solidFill>
                      <a:schemeClr val="tx1"/>
                    </a:solidFill>
                    <a:ea typeface="Cambria Math" charset="0"/>
                    <a:cs typeface="Cambria Math" charset="0"/>
                  </a:rPr>
                  <a:t>solid-phase stress (Kinetic Theory):</a:t>
                </a:r>
                <a:endParaRPr lang="en-US" dirty="0">
                  <a:solidFill>
                    <a:schemeClr val="tx1"/>
                  </a:solidFill>
                  <a:ea typeface="Cambria Math" charset="0"/>
                  <a:cs typeface="Cambria Math" charset="0"/>
                </a:endParaRPr>
              </a:p>
              <a:p>
                <a:pPr marL="1000125" lvl="1" indent="0" defTabSz="914400" hangingPunct="0">
                  <a:lnSpc>
                    <a:spcPct val="160000"/>
                  </a:lnSpc>
                  <a:spcBef>
                    <a:spcPts val="0"/>
                  </a:spcBef>
                  <a:buSzTx/>
                  <a:buNone/>
                </a:pPr>
                <a:r>
                  <a:rPr lang="en-US" dirty="0" smtClean="0">
                    <a:solidFill>
                      <a:schemeClr val="tx1"/>
                    </a:solidFill>
                    <a:ea typeface="Cambria Math" charset="0"/>
                    <a:cs typeface="Cambria Math" charset="0"/>
                  </a:rPr>
                  <a:t>    </a:t>
                </a:r>
                <a14:m>
                  <m:oMath xmlns:m="http://schemas.openxmlformats.org/officeDocument/2006/math">
                    <m:sSub>
                      <m:sSubPr>
                        <m:ctrlPr>
                          <a:rPr lang="en-US" i="1" smtClean="0">
                            <a:solidFill>
                              <a:srgbClr val="008F00"/>
                            </a:solidFill>
                            <a:latin typeface="Cambria Math" charset="0"/>
                            <a:ea typeface="Cambria Math" charset="0"/>
                            <a:cs typeface="Cambria Math" charset="0"/>
                          </a:rPr>
                        </m:ctrlPr>
                      </m:sSubPr>
                      <m:e>
                        <m:r>
                          <m:rPr>
                            <m:sty m:val="p"/>
                          </m:rPr>
                          <a:rPr lang="el-GR" i="1">
                            <a:solidFill>
                              <a:srgbClr val="008F00"/>
                            </a:solidFill>
                            <a:latin typeface="Cambria Math" charset="0"/>
                            <a:ea typeface="Cambria Math" charset="0"/>
                            <a:cs typeface="Cambria Math" charset="0"/>
                          </a:rPr>
                          <m:t>Σ</m:t>
                        </m:r>
                      </m:e>
                      <m:sub>
                        <m:r>
                          <a:rPr lang="en-US" b="0" i="1" smtClean="0">
                            <a:solidFill>
                              <a:srgbClr val="008F00"/>
                            </a:solidFill>
                            <a:latin typeface="Cambria Math" charset="0"/>
                            <a:ea typeface="Cambria Math" charset="0"/>
                            <a:cs typeface="Cambria Math" charset="0"/>
                          </a:rPr>
                          <m:t>𝑠</m:t>
                        </m:r>
                        <m:r>
                          <a:rPr lang="en-US" i="1">
                            <a:solidFill>
                              <a:srgbClr val="008F00"/>
                            </a:solidFill>
                            <a:latin typeface="Cambria Math" charset="0"/>
                            <a:ea typeface="Cambria Math" charset="0"/>
                            <a:cs typeface="Cambria Math" charset="0"/>
                          </a:rPr>
                          <m:t>,</m:t>
                        </m:r>
                        <m:r>
                          <a:rPr lang="en-US" i="1">
                            <a:solidFill>
                              <a:srgbClr val="008F00"/>
                            </a:solidFill>
                            <a:latin typeface="Cambria Math" charset="0"/>
                            <a:ea typeface="Cambria Math" charset="0"/>
                            <a:cs typeface="Cambria Math" charset="0"/>
                          </a:rPr>
                          <m:t>𝑠𝑔𝑠</m:t>
                        </m:r>
                      </m:sub>
                    </m:sSub>
                    <m:r>
                      <a:rPr lang="en-US" b="1" i="1">
                        <a:solidFill>
                          <a:schemeClr val="tx1"/>
                        </a:solidFill>
                        <a:latin typeface="Cambria Math" charset="0"/>
                        <a:ea typeface="Cambria Math" charset="0"/>
                        <a:cs typeface="Cambria Math" charset="0"/>
                      </a:rPr>
                      <m:t>=</m:t>
                    </m:r>
                    <m:r>
                      <a:rPr lang="en-US" b="0" i="0" smtClean="0">
                        <a:solidFill>
                          <a:schemeClr val="tx1"/>
                        </a:solidFill>
                        <a:latin typeface="Cambria Math" charset="0"/>
                        <a:ea typeface="Cambria Math" charset="0"/>
                        <a:cs typeface="Cambria Math" charset="0"/>
                      </a:rPr>
                      <m:t>𝛻</m:t>
                    </m:r>
                    <m:r>
                      <a:rPr lang="en-US" b="0" i="1" smtClean="0">
                        <a:solidFill>
                          <a:schemeClr val="tx1"/>
                        </a:solidFill>
                        <a:latin typeface="Cambria Math" charset="0"/>
                        <a:ea typeface="Cambria Math" charset="0"/>
                        <a:cs typeface="Cambria Math" charset="0"/>
                      </a:rPr>
                      <m:t>∙</m:t>
                    </m:r>
                    <m:sSub>
                      <m:sSubPr>
                        <m:ctrlPr>
                          <a:rPr lang="en-US" b="1" i="1" smtClean="0">
                            <a:solidFill>
                              <a:schemeClr val="tx1"/>
                            </a:solidFill>
                            <a:latin typeface="Cambria Math" charset="0"/>
                            <a:ea typeface="Cambria Math" charset="0"/>
                            <a:cs typeface="Cambria Math" charset="0"/>
                          </a:rPr>
                        </m:ctrlPr>
                      </m:sSubPr>
                      <m:e>
                        <m:acc>
                          <m:accPr>
                            <m:chr m:val="̅"/>
                            <m:ctrlPr>
                              <a:rPr lang="en-US" b="1" i="1" smtClean="0">
                                <a:solidFill>
                                  <a:schemeClr val="tx1"/>
                                </a:solidFill>
                                <a:latin typeface="Cambria Math" charset="0"/>
                                <a:ea typeface="Cambria Math" charset="0"/>
                                <a:cs typeface="Cambria Math" charset="0"/>
                              </a:rPr>
                            </m:ctrlPr>
                          </m:accPr>
                          <m:e>
                            <m:r>
                              <a:rPr lang="en-US" b="1" i="1" smtClean="0">
                                <a:solidFill>
                                  <a:schemeClr val="tx1"/>
                                </a:solidFill>
                                <a:latin typeface="Cambria Math" charset="0"/>
                                <a:ea typeface="Cambria Math" charset="0"/>
                                <a:cs typeface="Cambria Math" charset="0"/>
                              </a:rPr>
                              <m:t>𝝈</m:t>
                            </m:r>
                          </m:e>
                        </m:acc>
                      </m:e>
                      <m:sub>
                        <m:r>
                          <a:rPr lang="en-US" b="0" i="1" smtClean="0">
                            <a:solidFill>
                              <a:schemeClr val="tx1"/>
                            </a:solidFill>
                            <a:latin typeface="Cambria Math" charset="0"/>
                            <a:ea typeface="Cambria Math" charset="0"/>
                            <a:cs typeface="Cambria Math" charset="0"/>
                          </a:rPr>
                          <m:t>𝑠</m:t>
                        </m:r>
                      </m:sub>
                    </m:sSub>
                    <m:r>
                      <a:rPr lang="en-US" b="1" i="1" smtClean="0">
                        <a:solidFill>
                          <a:schemeClr val="tx1"/>
                        </a:solidFill>
                        <a:latin typeface="Cambria Math" charset="0"/>
                        <a:ea typeface="Cambria Math" charset="0"/>
                        <a:cs typeface="Cambria Math" charset="0"/>
                      </a:rPr>
                      <m:t>−</m:t>
                    </m:r>
                    <m:r>
                      <a:rPr lang="en-US" b="0" i="0" smtClean="0">
                        <a:solidFill>
                          <a:schemeClr val="tx1"/>
                        </a:solidFill>
                        <a:latin typeface="Cambria Math" charset="0"/>
                        <a:ea typeface="Cambria Math" charset="0"/>
                        <a:cs typeface="Cambria Math" charset="0"/>
                      </a:rPr>
                      <m:t>𝛻</m:t>
                    </m:r>
                    <m:r>
                      <a:rPr lang="en-US" b="0" i="1" smtClean="0">
                        <a:solidFill>
                          <a:schemeClr val="tx1"/>
                        </a:solidFill>
                        <a:latin typeface="Cambria Math" charset="0"/>
                        <a:ea typeface="Cambria Math" charset="0"/>
                        <a:cs typeface="Cambria Math" charset="0"/>
                      </a:rPr>
                      <m:t>∙</m:t>
                    </m:r>
                    <m:sSub>
                      <m:sSubPr>
                        <m:ctrlPr>
                          <a:rPr lang="en-US" b="1" i="1" smtClean="0">
                            <a:solidFill>
                              <a:schemeClr val="tx1"/>
                            </a:solidFill>
                            <a:latin typeface="Cambria Math" charset="0"/>
                            <a:ea typeface="Cambria Math" charset="0"/>
                            <a:cs typeface="Cambria Math" charset="0"/>
                          </a:rPr>
                        </m:ctrlPr>
                      </m:sSubPr>
                      <m:e>
                        <m:acc>
                          <m:accPr>
                            <m:chr m:val="̃"/>
                            <m:ctrlPr>
                              <a:rPr lang="en-US" b="1" i="1" smtClean="0">
                                <a:solidFill>
                                  <a:schemeClr val="tx1"/>
                                </a:solidFill>
                                <a:latin typeface="Cambria Math" charset="0"/>
                                <a:ea typeface="Cambria Math" charset="0"/>
                                <a:cs typeface="Cambria Math" charset="0"/>
                              </a:rPr>
                            </m:ctrlPr>
                          </m:accPr>
                          <m:e>
                            <m:r>
                              <a:rPr lang="en-US" b="1" i="1" smtClean="0">
                                <a:solidFill>
                                  <a:schemeClr val="tx1"/>
                                </a:solidFill>
                                <a:latin typeface="Cambria Math" charset="0"/>
                                <a:ea typeface="Cambria Math" charset="0"/>
                                <a:cs typeface="Cambria Math" charset="0"/>
                              </a:rPr>
                              <m:t>𝝈</m:t>
                            </m:r>
                          </m:e>
                        </m:acc>
                      </m:e>
                      <m:sub>
                        <m:r>
                          <a:rPr lang="en-US" b="0" i="1" smtClean="0">
                            <a:solidFill>
                              <a:schemeClr val="tx1"/>
                            </a:solidFill>
                            <a:latin typeface="Cambria Math" charset="0"/>
                            <a:ea typeface="Cambria Math" charset="0"/>
                            <a:cs typeface="Cambria Math" charset="0"/>
                          </a:rPr>
                          <m:t>𝑠</m:t>
                        </m:r>
                      </m:sub>
                    </m:sSub>
                  </m:oMath>
                </a14:m>
                <a:endParaRPr lang="en-US" b="1" dirty="0" smtClean="0">
                  <a:solidFill>
                    <a:schemeClr val="tx1"/>
                  </a:solidFill>
                </a:endParaRPr>
              </a:p>
              <a:p>
                <a:pPr marL="914400" defTabSz="914400" hangingPunct="0">
                  <a:spcBef>
                    <a:spcPts val="0"/>
                  </a:spcBef>
                  <a:buSzTx/>
                </a:pPr>
                <a:endParaRPr lang="en-US" dirty="0" smtClean="0">
                  <a:solidFill>
                    <a:schemeClr val="tx1"/>
                  </a:solidFill>
                </a:endParaRPr>
              </a:p>
              <a:p>
                <a:endParaRPr lang="en-US" dirty="0"/>
              </a:p>
            </p:txBody>
          </p:sp>
        </mc:Choice>
        <mc:Fallback>
          <p:sp>
            <p:nvSpPr>
              <p:cNvPr id="3" name="Text Placeholder 2"/>
              <p:cNvSpPr>
                <a:spLocks noGrp="1" noRot="1" noChangeAspect="1" noMove="1" noResize="1" noEditPoints="1" noAdjustHandles="1" noChangeArrowheads="1" noChangeShapeType="1" noTextEdit="1"/>
              </p:cNvSpPr>
              <p:nvPr>
                <p:ph type="body" idx="1"/>
              </p:nvPr>
            </p:nvSpPr>
            <p:spPr>
              <a:xfrm>
                <a:off x="554881" y="1536704"/>
                <a:ext cx="7475036" cy="4044276"/>
              </a:xfrm>
              <a:blipFill rotWithShape="0">
                <a:blip r:embed="rId4"/>
                <a:stretch>
                  <a:fillRect l="-1387" r="-82"/>
                </a:stretch>
              </a:blipFill>
            </p:spPr>
            <p:txBody>
              <a:bodyPr/>
              <a:lstStyle/>
              <a:p>
                <a:r>
                  <a:rPr lang="en-US">
                    <a:noFill/>
                  </a:rPr>
                  <a:t> </a:t>
                </a:r>
              </a:p>
            </p:txBody>
          </p:sp>
        </mc:Fallback>
      </mc:AlternateContent>
      <p:sp>
        <p:nvSpPr>
          <p:cNvPr id="4" name="Title 3"/>
          <p:cNvSpPr>
            <a:spLocks noGrp="1"/>
          </p:cNvSpPr>
          <p:nvPr>
            <p:ph type="title"/>
          </p:nvPr>
        </p:nvSpPr>
        <p:spPr/>
        <p:txBody>
          <a:bodyPr/>
          <a:lstStyle/>
          <a:p>
            <a:r>
              <a:rPr lang="en-US" dirty="0">
                <a:solidFill>
                  <a:srgbClr val="0432FF"/>
                </a:solidFill>
              </a:rPr>
              <a:t>Multi-scale structures in gas-particle Flow</a:t>
            </a:r>
            <a:endParaRPr lang="en-US" dirty="0"/>
          </a:p>
        </p:txBody>
      </p:sp>
      <p:sp>
        <p:nvSpPr>
          <p:cNvPr id="5" name="TextBox 4"/>
          <p:cNvSpPr txBox="1"/>
          <p:nvPr/>
        </p:nvSpPr>
        <p:spPr>
          <a:xfrm>
            <a:off x="703637" y="5470869"/>
            <a:ext cx="7342136" cy="1015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lvl="1" hangingPunct="0"/>
            <a:r>
              <a:rPr lang="en-US" sz="2000" dirty="0" smtClean="0">
                <a:solidFill>
                  <a:srgbClr val="0432FF"/>
                </a:solidFill>
              </a:rPr>
              <a:t>- unresolved </a:t>
            </a:r>
            <a:r>
              <a:rPr lang="en-US" sz="2000" dirty="0">
                <a:solidFill>
                  <a:srgbClr val="0432FF"/>
                </a:solidFill>
              </a:rPr>
              <a:t>structures in filtered models </a:t>
            </a:r>
          </a:p>
          <a:p>
            <a:pPr lvl="1" hangingPunct="0"/>
            <a:r>
              <a:rPr lang="en-US" sz="2000" dirty="0" smtClean="0">
                <a:solidFill>
                  <a:srgbClr val="0432FF"/>
                </a:solidFill>
              </a:rPr>
              <a:t>- need </a:t>
            </a:r>
            <a:r>
              <a:rPr lang="en-US" sz="2000" dirty="0">
                <a:solidFill>
                  <a:srgbClr val="0432FF"/>
                </a:solidFill>
              </a:rPr>
              <a:t>to be modeled to account for </a:t>
            </a:r>
            <a:r>
              <a:rPr lang="en-US" sz="2000" dirty="0" err="1">
                <a:solidFill>
                  <a:srgbClr val="0432FF"/>
                </a:solidFill>
              </a:rPr>
              <a:t>meso</a:t>
            </a:r>
            <a:r>
              <a:rPr lang="en-US" sz="2000" dirty="0">
                <a:solidFill>
                  <a:srgbClr val="0432FF"/>
                </a:solidFill>
              </a:rPr>
              <a:t>-scale </a:t>
            </a:r>
            <a:r>
              <a:rPr lang="en-US" sz="2000" dirty="0" err="1">
                <a:solidFill>
                  <a:srgbClr val="0432FF"/>
                </a:solidFill>
              </a:rPr>
              <a:t>inhomogeneities</a:t>
            </a:r>
            <a:endParaRPr lang="en-US" sz="2000" dirty="0">
              <a:solidFill>
                <a:srgbClr val="0432FF"/>
              </a:solidFill>
            </a:endParaRPr>
          </a:p>
          <a:p>
            <a:pPr marR="0" defTabSz="914400" rtl="0" fontAlgn="auto" latinLnBrk="0" hangingPunct="0">
              <a:lnSpc>
                <a:spcPct val="100000"/>
              </a:lnSpc>
              <a:spcBef>
                <a:spcPts val="0"/>
              </a:spcBef>
              <a:spcAft>
                <a:spcPts val="0"/>
              </a:spcAft>
              <a:buClrTx/>
              <a:buSzTx/>
              <a:tabLst/>
            </a:pPr>
            <a:endParaRPr kumimoji="0" lang="en-US" sz="2000" b="0" i="0" u="none" strike="noStrike" cap="none" spc="0" normalizeH="0" baseline="0" dirty="0">
              <a:ln>
                <a:noFill/>
              </a:ln>
              <a:solidFill>
                <a:srgbClr val="0432FF"/>
              </a:solidFill>
              <a:effectLst/>
              <a:uFillTx/>
              <a:sym typeface="Calibri"/>
            </a:endParaRPr>
          </a:p>
        </p:txBody>
      </p:sp>
      <mc:AlternateContent xmlns:mc="http://schemas.openxmlformats.org/markup-compatibility/2006">
        <mc:Choice xmlns:a14="http://schemas.microsoft.com/office/drawing/2010/main" Requires="a14">
          <p:sp>
            <p:nvSpPr>
              <p:cNvPr id="6" name="Rectangle 5"/>
              <p:cNvSpPr/>
              <p:nvPr/>
            </p:nvSpPr>
            <p:spPr>
              <a:xfrm>
                <a:off x="325377" y="1061959"/>
                <a:ext cx="8669867" cy="474745"/>
              </a:xfrm>
              <a:prstGeom prst="rect">
                <a:avLst/>
              </a:prstGeom>
            </p:spPr>
            <p:txBody>
              <a:bodyPr wrap="square">
                <a:spAutoFit/>
              </a:bodyPr>
              <a:lstStyle/>
              <a:p>
                <a:pPr marL="0" lvl="1" indent="-917575" algn="ctr"/>
                <a14:m>
                  <m:oMathPara xmlns:m="http://schemas.openxmlformats.org/officeDocument/2006/math">
                    <m:oMathParaPr>
                      <m:jc m:val="centerGroup"/>
                    </m:oMathParaPr>
                    <m:oMath xmlns:m="http://schemas.openxmlformats.org/officeDocument/2006/math">
                      <m:r>
                        <a:rPr lang="en-US" sz="2200" b="0" i="1" smtClean="0">
                          <a:latin typeface="Cambria Math" charset="0"/>
                          <a:ea typeface="Cambria Math" charset="0"/>
                          <a:cs typeface="Cambria Math" charset="0"/>
                        </a:rPr>
                        <m:t>−</m:t>
                      </m:r>
                      <m:r>
                        <a:rPr lang="en-US" sz="2200" b="0" i="0" smtClean="0">
                          <a:latin typeface="Cambria Math" charset="0"/>
                          <a:ea typeface="Cambria Math" charset="0"/>
                          <a:cs typeface="Cambria Math" charset="0"/>
                        </a:rPr>
                        <m:t>𝛻</m:t>
                      </m:r>
                      <m:r>
                        <a:rPr lang="en-US" sz="2200" b="0" i="1" smtClean="0">
                          <a:latin typeface="Cambria Math" charset="0"/>
                          <a:ea typeface="Cambria Math" charset="0"/>
                          <a:cs typeface="Cambria Math" charset="0"/>
                        </a:rPr>
                        <m:t>∙</m:t>
                      </m:r>
                      <m:sSub>
                        <m:sSubPr>
                          <m:ctrlPr>
                            <a:rPr lang="en-US" sz="2200" b="0" i="1" smtClean="0">
                              <a:solidFill>
                                <a:srgbClr val="0096FF"/>
                              </a:solidFill>
                              <a:latin typeface="Cambria Math" charset="0"/>
                              <a:ea typeface="Cambria Math" charset="0"/>
                              <a:cs typeface="Cambria Math" charset="0"/>
                            </a:rPr>
                          </m:ctrlPr>
                        </m:sSubPr>
                        <m:e>
                          <m:r>
                            <a:rPr lang="en-US" sz="2200" b="0" i="1" smtClean="0">
                              <a:solidFill>
                                <a:srgbClr val="0096FF"/>
                              </a:solidFill>
                              <a:latin typeface="Cambria Math" charset="0"/>
                              <a:ea typeface="Cambria Math" charset="0"/>
                              <a:cs typeface="Cambria Math" charset="0"/>
                            </a:rPr>
                            <m:t>𝑈</m:t>
                          </m:r>
                        </m:e>
                        <m:sub>
                          <m:r>
                            <a:rPr lang="en-US" sz="2200" b="0" i="1" smtClean="0">
                              <a:solidFill>
                                <a:srgbClr val="0096FF"/>
                              </a:solidFill>
                              <a:latin typeface="Cambria Math" charset="0"/>
                              <a:ea typeface="Cambria Math" charset="0"/>
                              <a:cs typeface="Cambria Math" charset="0"/>
                            </a:rPr>
                            <m:t>𝑠</m:t>
                          </m:r>
                          <m:r>
                            <a:rPr lang="en-US" sz="2200" b="0" i="1" smtClean="0">
                              <a:solidFill>
                                <a:srgbClr val="0096FF"/>
                              </a:solidFill>
                              <a:latin typeface="Cambria Math" charset="0"/>
                              <a:ea typeface="Cambria Math" charset="0"/>
                              <a:cs typeface="Cambria Math" charset="0"/>
                            </a:rPr>
                            <m:t>,</m:t>
                          </m:r>
                          <m:r>
                            <a:rPr lang="en-US" sz="2200" b="0" i="1" smtClean="0">
                              <a:solidFill>
                                <a:srgbClr val="0096FF"/>
                              </a:solidFill>
                              <a:latin typeface="Cambria Math" charset="0"/>
                              <a:ea typeface="Cambria Math" charset="0"/>
                              <a:cs typeface="Cambria Math" charset="0"/>
                            </a:rPr>
                            <m:t>𝑠𝑔𝑠</m:t>
                          </m:r>
                        </m:sub>
                      </m:sSub>
                      <m:r>
                        <a:rPr lang="en-US" sz="2200" i="1">
                          <a:latin typeface="Cambria Math" charset="0"/>
                          <a:ea typeface="Cambria Math" charset="0"/>
                          <a:cs typeface="Cambria Math" charset="0"/>
                        </a:rPr>
                        <m:t>−</m:t>
                      </m:r>
                      <m:r>
                        <a:rPr lang="en-US" sz="2200" i="1">
                          <a:latin typeface="Cambria Math" charset="0"/>
                          <a:ea typeface="Cambria Math" charset="0"/>
                          <a:cs typeface="Cambria Math" charset="0"/>
                        </a:rPr>
                        <m:t>𝛻</m:t>
                      </m:r>
                      <m:r>
                        <a:rPr lang="en-US" sz="2200" i="1">
                          <a:latin typeface="Cambria Math" charset="0"/>
                          <a:ea typeface="Cambria Math" charset="0"/>
                          <a:cs typeface="Cambria Math" charset="0"/>
                        </a:rPr>
                        <m:t>∙</m:t>
                      </m:r>
                      <m:sSub>
                        <m:sSubPr>
                          <m:ctrlPr>
                            <a:rPr lang="en-US" sz="2200" i="1">
                              <a:latin typeface="Cambria Math" charset="0"/>
                              <a:ea typeface="Cambria Math" charset="0"/>
                              <a:cs typeface="Cambria Math" charset="0"/>
                            </a:rPr>
                          </m:ctrlPr>
                        </m:sSubPr>
                        <m:e>
                          <m:acc>
                            <m:accPr>
                              <m:chr m:val="̅"/>
                              <m:ctrlPr>
                                <a:rPr lang="en-US" sz="2200" i="1">
                                  <a:latin typeface="Cambria Math" charset="0"/>
                                  <a:ea typeface="Cambria Math" charset="0"/>
                                  <a:cs typeface="Cambria Math" charset="0"/>
                                </a:rPr>
                              </m:ctrlPr>
                            </m:accPr>
                            <m:e>
                              <m:r>
                                <a:rPr lang="en-US" sz="2200" i="1">
                                  <a:latin typeface="Cambria Math" charset="0"/>
                                  <a:ea typeface="Cambria Math" charset="0"/>
                                  <a:cs typeface="Cambria Math" charset="0"/>
                                </a:rPr>
                                <m:t>𝝈</m:t>
                              </m:r>
                            </m:e>
                          </m:acc>
                        </m:e>
                        <m:sub>
                          <m:r>
                            <a:rPr lang="en-US" sz="2200" i="1">
                              <a:latin typeface="Cambria Math" charset="0"/>
                              <a:ea typeface="Cambria Math" charset="0"/>
                              <a:cs typeface="Cambria Math" charset="0"/>
                            </a:rPr>
                            <m:t>𝑠</m:t>
                          </m:r>
                        </m:sub>
                      </m:sSub>
                      <m:r>
                        <a:rPr lang="en-US" sz="2200" i="1">
                          <a:latin typeface="Cambria Math" charset="0"/>
                          <a:ea typeface="Cambria Math" charset="0"/>
                          <a:cs typeface="Cambria Math" charset="0"/>
                        </a:rPr>
                        <m:t> </m:t>
                      </m:r>
                      <m:sSub>
                        <m:sSubPr>
                          <m:ctrlPr>
                            <a:rPr lang="en-US" sz="2200" i="1">
                              <a:latin typeface="Cambria Math" charset="0"/>
                              <a:ea typeface="Cambria Math" charset="0"/>
                              <a:cs typeface="Cambria Math" charset="0"/>
                            </a:rPr>
                          </m:ctrlPr>
                        </m:sSubPr>
                        <m:e>
                          <m:r>
                            <a:rPr lang="en-US" sz="2200" i="1">
                              <a:latin typeface="Cambria Math" charset="0"/>
                              <a:ea typeface="Cambria Math" charset="0"/>
                              <a:cs typeface="Cambria Math" charset="0"/>
                            </a:rPr>
                            <m:t>−</m:t>
                          </m:r>
                          <m:sSub>
                            <m:sSubPr>
                              <m:ctrlPr>
                                <a:rPr lang="en-US" sz="2200" i="1">
                                  <a:solidFill>
                                    <a:srgbClr val="00B050"/>
                                  </a:solidFill>
                                  <a:latin typeface="Cambria Math" charset="0"/>
                                  <a:ea typeface="Cambria Math" charset="0"/>
                                  <a:cs typeface="Cambria Math" charset="0"/>
                                </a:rPr>
                              </m:ctrlPr>
                            </m:sSubPr>
                            <m:e>
                              <m:r>
                                <m:rPr>
                                  <m:sty m:val="p"/>
                                </m:rPr>
                                <a:rPr lang="el-GR" sz="2200" i="1">
                                  <a:solidFill>
                                    <a:srgbClr val="00B050"/>
                                  </a:solidFill>
                                  <a:latin typeface="Cambria Math" charset="0"/>
                                  <a:ea typeface="Cambria Math" charset="0"/>
                                  <a:cs typeface="Cambria Math" charset="0"/>
                                </a:rPr>
                                <m:t>Σ</m:t>
                              </m:r>
                            </m:e>
                            <m:sub>
                              <m:r>
                                <a:rPr lang="en-US" sz="2200" i="1">
                                  <a:solidFill>
                                    <a:srgbClr val="00B050"/>
                                  </a:solidFill>
                                  <a:latin typeface="Cambria Math" charset="0"/>
                                  <a:ea typeface="Cambria Math" charset="0"/>
                                  <a:cs typeface="Cambria Math" charset="0"/>
                                </a:rPr>
                                <m:t>𝑠</m:t>
                              </m:r>
                              <m:r>
                                <a:rPr lang="en-US" sz="2200" i="1">
                                  <a:solidFill>
                                    <a:srgbClr val="00B050"/>
                                  </a:solidFill>
                                  <a:latin typeface="Cambria Math" charset="0"/>
                                  <a:ea typeface="Cambria Math" charset="0"/>
                                  <a:cs typeface="Cambria Math" charset="0"/>
                                </a:rPr>
                                <m:t>,</m:t>
                              </m:r>
                              <m:r>
                                <a:rPr lang="en-US" sz="2200" i="1">
                                  <a:solidFill>
                                    <a:srgbClr val="00B050"/>
                                  </a:solidFill>
                                  <a:latin typeface="Cambria Math" charset="0"/>
                                  <a:ea typeface="Cambria Math" charset="0"/>
                                  <a:cs typeface="Cambria Math" charset="0"/>
                                </a:rPr>
                                <m:t>𝑠𝑔𝑠</m:t>
                              </m:r>
                            </m:sub>
                          </m:sSub>
                          <m:r>
                            <a:rPr lang="en-US" sz="2200" i="1">
                              <a:latin typeface="Cambria Math" charset="0"/>
                              <a:ea typeface="Cambria Math" charset="0"/>
                              <a:cs typeface="Cambria Math" charset="0"/>
                            </a:rPr>
                            <m:t>+</m:t>
                          </m:r>
                          <m:acc>
                            <m:accPr>
                              <m:chr m:val="̅"/>
                              <m:ctrlPr>
                                <a:rPr lang="en-US" sz="2200" i="1">
                                  <a:latin typeface="Cambria Math" charset="0"/>
                                  <a:ea typeface="Cambria Math" charset="0"/>
                                  <a:cs typeface="Cambria Math" charset="0"/>
                                </a:rPr>
                              </m:ctrlPr>
                            </m:accPr>
                            <m:e>
                              <m:r>
                                <a:rPr lang="en-US" sz="2200" i="1">
                                  <a:latin typeface="Cambria Math" charset="0"/>
                                  <a:ea typeface="Cambria Math" charset="0"/>
                                  <a:cs typeface="Cambria Math" charset="0"/>
                                </a:rPr>
                                <m:t>𝜙</m:t>
                              </m:r>
                            </m:e>
                          </m:acc>
                        </m:e>
                        <m:sub>
                          <m:r>
                            <a:rPr lang="en-US" sz="2200" i="1">
                              <a:latin typeface="Cambria Math" charset="0"/>
                              <a:ea typeface="Cambria Math" charset="0"/>
                              <a:cs typeface="Cambria Math" charset="0"/>
                            </a:rPr>
                            <m:t>𝑠</m:t>
                          </m:r>
                        </m:sub>
                      </m:sSub>
                      <m:r>
                        <a:rPr lang="en-US" sz="2200" i="1">
                          <a:latin typeface="Cambria Math" charset="0"/>
                          <a:ea typeface="Cambria Math" charset="0"/>
                          <a:cs typeface="Cambria Math" charset="0"/>
                        </a:rPr>
                        <m:t>𝛻</m:t>
                      </m:r>
                      <m:r>
                        <a:rPr lang="en-US" sz="2200" i="1">
                          <a:latin typeface="Cambria Math" charset="0"/>
                          <a:ea typeface="Cambria Math" charset="0"/>
                          <a:cs typeface="Cambria Math" charset="0"/>
                        </a:rPr>
                        <m:t>∙</m:t>
                      </m:r>
                      <m:sSub>
                        <m:sSubPr>
                          <m:ctrlPr>
                            <a:rPr lang="en-US" sz="2200" i="1">
                              <a:latin typeface="Cambria Math" charset="0"/>
                              <a:ea typeface="Cambria Math" charset="0"/>
                              <a:cs typeface="Cambria Math" charset="0"/>
                            </a:rPr>
                          </m:ctrlPr>
                        </m:sSubPr>
                        <m:e>
                          <m:acc>
                            <m:accPr>
                              <m:chr m:val="̅"/>
                              <m:ctrlPr>
                                <a:rPr lang="en-US" sz="2200" i="1">
                                  <a:latin typeface="Cambria Math" charset="0"/>
                                  <a:ea typeface="Cambria Math" charset="0"/>
                                  <a:cs typeface="Cambria Math" charset="0"/>
                                </a:rPr>
                              </m:ctrlPr>
                            </m:accPr>
                            <m:e>
                              <m:r>
                                <a:rPr lang="en-US" sz="2200" i="1">
                                  <a:latin typeface="Cambria Math" charset="0"/>
                                  <a:ea typeface="Cambria Math" charset="0"/>
                                  <a:cs typeface="Cambria Math" charset="0"/>
                                </a:rPr>
                                <m:t>𝝈</m:t>
                              </m:r>
                            </m:e>
                          </m:acc>
                        </m:e>
                        <m:sub>
                          <m:r>
                            <a:rPr lang="en-US" sz="2200" i="1">
                              <a:latin typeface="Cambria Math" charset="0"/>
                              <a:ea typeface="Cambria Math" charset="0"/>
                              <a:cs typeface="Cambria Math" charset="0"/>
                            </a:rPr>
                            <m:t>𝑔</m:t>
                          </m:r>
                        </m:sub>
                      </m:sSub>
                      <m:r>
                        <a:rPr lang="en-US" sz="2200" i="1">
                          <a:latin typeface="Cambria Math" charset="0"/>
                          <a:ea typeface="Cambria Math" charset="0"/>
                          <a:cs typeface="Cambria Math" charset="0"/>
                        </a:rPr>
                        <m:t>−</m:t>
                      </m:r>
                      <m:sSub>
                        <m:sSubPr>
                          <m:ctrlPr>
                            <a:rPr lang="en-US" sz="2200" i="1" smtClean="0">
                              <a:solidFill>
                                <a:srgbClr val="FF9000"/>
                              </a:solidFill>
                              <a:latin typeface="Cambria Math" charset="0"/>
                              <a:ea typeface="Cambria Math" charset="0"/>
                              <a:cs typeface="Cambria Math" charset="0"/>
                            </a:rPr>
                          </m:ctrlPr>
                        </m:sSubPr>
                        <m:e>
                          <m:r>
                            <m:rPr>
                              <m:sty m:val="p"/>
                            </m:rPr>
                            <a:rPr lang="el-GR" sz="2200" i="1">
                              <a:solidFill>
                                <a:srgbClr val="FF9000"/>
                              </a:solidFill>
                              <a:latin typeface="Cambria Math" charset="0"/>
                              <a:ea typeface="Cambria Math" charset="0"/>
                              <a:cs typeface="Cambria Math" charset="0"/>
                            </a:rPr>
                            <m:t>Σ</m:t>
                          </m:r>
                        </m:e>
                        <m:sub>
                          <m:r>
                            <a:rPr lang="en-US" sz="2200" i="1">
                              <a:solidFill>
                                <a:srgbClr val="FF9000"/>
                              </a:solidFill>
                              <a:latin typeface="Cambria Math" charset="0"/>
                              <a:ea typeface="Cambria Math" charset="0"/>
                              <a:cs typeface="Cambria Math" charset="0"/>
                            </a:rPr>
                            <m:t>𝑔</m:t>
                          </m:r>
                          <m:r>
                            <a:rPr lang="en-US" sz="2200" i="1">
                              <a:solidFill>
                                <a:srgbClr val="FF9000"/>
                              </a:solidFill>
                              <a:latin typeface="Cambria Math" charset="0"/>
                              <a:ea typeface="Cambria Math" charset="0"/>
                              <a:cs typeface="Cambria Math" charset="0"/>
                            </a:rPr>
                            <m:t>,</m:t>
                          </m:r>
                          <m:r>
                            <a:rPr lang="en-US" sz="2200" i="1">
                              <a:solidFill>
                                <a:srgbClr val="FF9000"/>
                              </a:solidFill>
                              <a:latin typeface="Cambria Math" charset="0"/>
                              <a:ea typeface="Cambria Math" charset="0"/>
                              <a:cs typeface="Cambria Math" charset="0"/>
                            </a:rPr>
                            <m:t>𝑠𝑔𝑠</m:t>
                          </m:r>
                        </m:sub>
                      </m:sSub>
                      <m:r>
                        <a:rPr lang="en-US" sz="2200" i="1">
                          <a:latin typeface="Cambria Math" charset="0"/>
                          <a:ea typeface="Cambria Math" charset="0"/>
                          <a:cs typeface="Cambria Math" charset="0"/>
                        </a:rPr>
                        <m:t>+</m:t>
                      </m:r>
                      <m:sSub>
                        <m:sSubPr>
                          <m:ctrlPr>
                            <a:rPr lang="en-US" sz="2200" i="1">
                              <a:latin typeface="Cambria Math" charset="0"/>
                              <a:ea typeface="Cambria Math" charset="0"/>
                              <a:cs typeface="Cambria Math" charset="0"/>
                            </a:rPr>
                          </m:ctrlPr>
                        </m:sSubPr>
                        <m:e>
                          <m:acc>
                            <m:accPr>
                              <m:chr m:val="̃"/>
                              <m:ctrlPr>
                                <a:rPr lang="en-US" sz="2200" i="1">
                                  <a:latin typeface="Cambria Math" charset="0"/>
                                  <a:ea typeface="Cambria Math" charset="0"/>
                                  <a:cs typeface="Cambria Math" charset="0"/>
                                </a:rPr>
                              </m:ctrlPr>
                            </m:accPr>
                            <m:e>
                              <m:r>
                                <a:rPr lang="en-US" sz="2200" i="1">
                                  <a:latin typeface="Cambria Math" charset="0"/>
                                  <a:ea typeface="Cambria Math" charset="0"/>
                                  <a:cs typeface="Cambria Math" charset="0"/>
                                </a:rPr>
                                <m:t>𝑭</m:t>
                              </m:r>
                            </m:e>
                          </m:acc>
                        </m:e>
                        <m:sub>
                          <m:r>
                            <a:rPr lang="en-US" sz="2200" i="1">
                              <a:latin typeface="Cambria Math" charset="0"/>
                              <a:ea typeface="Cambria Math" charset="0"/>
                              <a:cs typeface="Cambria Math" charset="0"/>
                            </a:rPr>
                            <m:t>𝑑</m:t>
                          </m:r>
                        </m:sub>
                      </m:sSub>
                      <m:r>
                        <a:rPr lang="en-US" sz="2200" i="1">
                          <a:latin typeface="Cambria Math" charset="0"/>
                          <a:ea typeface="Cambria Math" charset="0"/>
                          <a:cs typeface="Cambria Math" charset="0"/>
                        </a:rPr>
                        <m:t>+</m:t>
                      </m:r>
                      <m:sSub>
                        <m:sSubPr>
                          <m:ctrlPr>
                            <a:rPr lang="en-US" sz="2200" i="1" smtClean="0">
                              <a:solidFill>
                                <a:srgbClr val="FF0000"/>
                              </a:solidFill>
                              <a:latin typeface="Cambria Math" charset="0"/>
                              <a:ea typeface="Cambria Math" charset="0"/>
                              <a:cs typeface="Cambria Math" charset="0"/>
                            </a:rPr>
                          </m:ctrlPr>
                        </m:sSubPr>
                        <m:e>
                          <m:r>
                            <a:rPr lang="en-US" sz="2200" i="1">
                              <a:solidFill>
                                <a:srgbClr val="FF0000"/>
                              </a:solidFill>
                              <a:latin typeface="Cambria Math" charset="0"/>
                              <a:ea typeface="Cambria Math" charset="0"/>
                              <a:cs typeface="Cambria Math" charset="0"/>
                            </a:rPr>
                            <m:t>𝑭</m:t>
                          </m:r>
                        </m:e>
                        <m:sub>
                          <m:r>
                            <a:rPr lang="en-US" sz="2200" i="1">
                              <a:solidFill>
                                <a:srgbClr val="FF0000"/>
                              </a:solidFill>
                              <a:latin typeface="Cambria Math" charset="0"/>
                              <a:ea typeface="Cambria Math" charset="0"/>
                              <a:cs typeface="Cambria Math" charset="0"/>
                            </a:rPr>
                            <m:t>𝑑</m:t>
                          </m:r>
                          <m:r>
                            <a:rPr lang="en-US" sz="2200" i="1">
                              <a:solidFill>
                                <a:srgbClr val="FF0000"/>
                              </a:solidFill>
                              <a:latin typeface="Cambria Math" charset="0"/>
                              <a:ea typeface="Cambria Math" charset="0"/>
                              <a:cs typeface="Cambria Math" charset="0"/>
                            </a:rPr>
                            <m:t>,</m:t>
                          </m:r>
                          <m:r>
                            <a:rPr lang="en-US" sz="2200" i="1">
                              <a:solidFill>
                                <a:srgbClr val="FF0000"/>
                              </a:solidFill>
                              <a:latin typeface="Cambria Math" charset="0"/>
                              <a:ea typeface="Cambria Math" charset="0"/>
                              <a:cs typeface="Cambria Math" charset="0"/>
                            </a:rPr>
                            <m:t>𝑠𝑔𝑠</m:t>
                          </m:r>
                        </m:sub>
                      </m:sSub>
                      <m:r>
                        <a:rPr lang="en-US" sz="2200" i="1">
                          <a:latin typeface="Cambria Math" charset="0"/>
                          <a:ea typeface="Cambria Math" charset="0"/>
                          <a:cs typeface="Cambria Math" charset="0"/>
                        </a:rPr>
                        <m:t>+</m:t>
                      </m:r>
                      <m:sSub>
                        <m:sSubPr>
                          <m:ctrlPr>
                            <a:rPr lang="en-US" sz="2200" i="1">
                              <a:latin typeface="Cambria Math" charset="0"/>
                              <a:ea typeface="Cambria Math" charset="0"/>
                              <a:cs typeface="Cambria Math" charset="0"/>
                            </a:rPr>
                          </m:ctrlPr>
                        </m:sSubPr>
                        <m:e>
                          <m:r>
                            <a:rPr lang="en-US" sz="2200" i="1">
                              <a:latin typeface="Cambria Math" charset="0"/>
                              <a:ea typeface="Cambria Math" charset="0"/>
                              <a:cs typeface="Cambria Math" charset="0"/>
                            </a:rPr>
                            <m:t>𝜌</m:t>
                          </m:r>
                        </m:e>
                        <m:sub>
                          <m:r>
                            <a:rPr lang="en-US" sz="2200" i="1">
                              <a:latin typeface="Cambria Math" charset="0"/>
                              <a:ea typeface="Cambria Math" charset="0"/>
                              <a:cs typeface="Cambria Math" charset="0"/>
                            </a:rPr>
                            <m:t>𝑠</m:t>
                          </m:r>
                        </m:sub>
                      </m:sSub>
                      <m:sSub>
                        <m:sSubPr>
                          <m:ctrlPr>
                            <a:rPr lang="en-US" sz="2200" i="1">
                              <a:latin typeface="Cambria Math" charset="0"/>
                              <a:ea typeface="Cambria Math" charset="0"/>
                              <a:cs typeface="Cambria Math" charset="0"/>
                            </a:rPr>
                          </m:ctrlPr>
                        </m:sSubPr>
                        <m:e>
                          <m:acc>
                            <m:accPr>
                              <m:chr m:val="̅"/>
                              <m:ctrlPr>
                                <a:rPr lang="en-US" sz="2200" i="1">
                                  <a:latin typeface="Cambria Math" charset="0"/>
                                  <a:ea typeface="Cambria Math" charset="0"/>
                                  <a:cs typeface="Cambria Math" charset="0"/>
                                </a:rPr>
                              </m:ctrlPr>
                            </m:accPr>
                            <m:e>
                              <m:r>
                                <a:rPr lang="en-US" sz="2200" i="1">
                                  <a:latin typeface="Cambria Math" charset="0"/>
                                  <a:ea typeface="Cambria Math" charset="0"/>
                                  <a:cs typeface="Cambria Math" charset="0"/>
                                </a:rPr>
                                <m:t>𝜙</m:t>
                              </m:r>
                            </m:e>
                          </m:acc>
                        </m:e>
                        <m:sub>
                          <m:r>
                            <a:rPr lang="en-US" sz="2200" i="1">
                              <a:latin typeface="Cambria Math" charset="0"/>
                              <a:ea typeface="Cambria Math" charset="0"/>
                              <a:cs typeface="Cambria Math" charset="0"/>
                            </a:rPr>
                            <m:t>𝑠</m:t>
                          </m:r>
                        </m:sub>
                      </m:sSub>
                      <m:r>
                        <a:rPr lang="en-US" sz="2200" i="1">
                          <a:latin typeface="Cambria Math" charset="0"/>
                          <a:ea typeface="Cambria Math" charset="0"/>
                          <a:cs typeface="Cambria Math" charset="0"/>
                        </a:rPr>
                        <m:t>𝒈</m:t>
                      </m:r>
                    </m:oMath>
                  </m:oMathPara>
                </a14:m>
                <a:endParaRPr lang="en-US" sz="2200" i="1" dirty="0">
                  <a:latin typeface="Cambria Math" charset="0"/>
                  <a:ea typeface="Cambria Math" charset="0"/>
                  <a:cs typeface="Cambria Math" charset="0"/>
                </a:endParaRPr>
              </a:p>
            </p:txBody>
          </p:sp>
        </mc:Choice>
        <mc:Fallback>
          <p:sp>
            <p:nvSpPr>
              <p:cNvPr id="6" name="Rectangle 5"/>
              <p:cNvSpPr>
                <a:spLocks noRot="1" noChangeAspect="1" noMove="1" noResize="1" noEditPoints="1" noAdjustHandles="1" noChangeArrowheads="1" noChangeShapeType="1" noTextEdit="1"/>
              </p:cNvSpPr>
              <p:nvPr/>
            </p:nvSpPr>
            <p:spPr>
              <a:xfrm>
                <a:off x="325377" y="1061959"/>
                <a:ext cx="8669867" cy="474745"/>
              </a:xfrm>
              <a:prstGeom prst="rect">
                <a:avLst/>
              </a:prstGeom>
              <a:blipFill rotWithShape="0">
                <a:blip r:embed="rId5"/>
                <a:stretch>
                  <a:fillRect t="-88462" b="-111538"/>
                </a:stretch>
              </a:blipFill>
            </p:spPr>
            <p:txBody>
              <a:bodyPr/>
              <a:lstStyle/>
              <a:p>
                <a:r>
                  <a:rPr lang="en-US">
                    <a:noFill/>
                  </a:rPr>
                  <a:t> </a:t>
                </a:r>
              </a:p>
            </p:txBody>
          </p:sp>
        </mc:Fallback>
      </mc:AlternateContent>
      <p:grpSp>
        <p:nvGrpSpPr>
          <p:cNvPr id="10" name="Group 9"/>
          <p:cNvGrpSpPr/>
          <p:nvPr/>
        </p:nvGrpSpPr>
        <p:grpSpPr>
          <a:xfrm>
            <a:off x="5697673" y="2525713"/>
            <a:ext cx="2940150" cy="830995"/>
            <a:chOff x="5797451" y="2525713"/>
            <a:chExt cx="2940150" cy="830995"/>
          </a:xfrm>
        </p:grpSpPr>
        <p:sp>
          <p:nvSpPr>
            <p:cNvPr id="7" name="TextBox 6"/>
            <p:cNvSpPr txBox="1"/>
            <p:nvPr/>
          </p:nvSpPr>
          <p:spPr>
            <a:xfrm>
              <a:off x="6570921" y="2525713"/>
              <a:ext cx="2166680"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lvl="1" hangingPunct="0"/>
              <a:r>
                <a:rPr lang="en-US" sz="2400" dirty="0" smtClean="0">
                  <a:solidFill>
                    <a:srgbClr val="FF0000"/>
                  </a:solidFill>
                  <a:sym typeface="Calibri"/>
                </a:rPr>
                <a:t>most significant</a:t>
              </a:r>
              <a:endParaRPr lang="en-US" sz="2400" dirty="0" smtClean="0">
                <a:solidFill>
                  <a:srgbClr val="008F00"/>
                </a:solidFill>
                <a:sym typeface="Calibri"/>
              </a:endParaRPr>
            </a:p>
            <a:p>
              <a:pPr marL="742950" lvl="1" indent="-285750" hangingPunct="0">
                <a:buFont typeface="Arial" charset="0"/>
                <a:buChar char="•"/>
              </a:pPr>
              <a:endParaRPr kumimoji="0" lang="en-US" sz="2400" b="0" i="0" u="none" strike="noStrike" cap="none" spc="0" normalizeH="0" baseline="0" dirty="0">
                <a:ln>
                  <a:noFill/>
                </a:ln>
                <a:solidFill>
                  <a:srgbClr val="FF0000"/>
                </a:solidFill>
                <a:effectLst/>
                <a:uFillTx/>
                <a:sym typeface="Calibri"/>
              </a:endParaRPr>
            </a:p>
          </p:txBody>
        </p:sp>
        <p:cxnSp>
          <p:nvCxnSpPr>
            <p:cNvPr id="9" name="Straight Arrow Connector 8"/>
            <p:cNvCxnSpPr/>
            <p:nvPr/>
          </p:nvCxnSpPr>
          <p:spPr>
            <a:xfrm flipH="1">
              <a:off x="5797451" y="2781867"/>
              <a:ext cx="627321" cy="0"/>
            </a:xfrm>
            <a:prstGeom prst="straightConnector1">
              <a:avLst/>
            </a:prstGeom>
            <a:noFill/>
            <a:ln w="38100" cap="flat">
              <a:solidFill>
                <a:srgbClr val="FF0000"/>
              </a:solidFill>
              <a:prstDash val="solid"/>
              <a:round/>
              <a:tailEnd type="triangle"/>
            </a:ln>
            <a:effectLst/>
            <a:sp3d/>
          </p:spPr>
          <p:style>
            <a:lnRef idx="0">
              <a:scrgbClr r="0" g="0" b="0"/>
            </a:lnRef>
            <a:fillRef idx="0">
              <a:scrgbClr r="0" g="0" b="0"/>
            </a:fillRef>
            <a:effectRef idx="0">
              <a:scrgbClr r="0" g="0" b="0"/>
            </a:effectRef>
            <a:fontRef idx="none"/>
          </p:style>
        </p:cxnSp>
      </p:grpSp>
      <p:sp>
        <p:nvSpPr>
          <p:cNvPr id="11" name="TextBox 10"/>
          <p:cNvSpPr txBox="1"/>
          <p:nvPr/>
        </p:nvSpPr>
        <p:spPr>
          <a:xfrm>
            <a:off x="1000125" y="6220812"/>
            <a:ext cx="8143875"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r>
              <a:rPr lang="en-US" sz="1200" dirty="0"/>
              <a:t>5</a:t>
            </a:r>
            <a:r>
              <a:rPr lang="en-US" sz="1200" dirty="0" smtClean="0"/>
              <a:t>. </a:t>
            </a:r>
            <a:r>
              <a:rPr lang="en-US" sz="1200" dirty="0" err="1" smtClean="0"/>
              <a:t>Parmentier</a:t>
            </a:r>
            <a:r>
              <a:rPr lang="en-US" sz="1200" dirty="0"/>
              <a:t>, J.-F., </a:t>
            </a:r>
            <a:r>
              <a:rPr lang="en-US" sz="1200" dirty="0" err="1"/>
              <a:t>Simonin</a:t>
            </a:r>
            <a:r>
              <a:rPr lang="en-US" sz="1200" dirty="0"/>
              <a:t>, O. and </a:t>
            </a:r>
            <a:r>
              <a:rPr lang="en-US" sz="1200" dirty="0" err="1"/>
              <a:t>Delsart</a:t>
            </a:r>
            <a:r>
              <a:rPr lang="en-US" sz="1200" dirty="0"/>
              <a:t>, O</a:t>
            </a:r>
            <a:r>
              <a:rPr lang="en-US" sz="1200" dirty="0" smtClean="0"/>
              <a:t>., </a:t>
            </a:r>
            <a:r>
              <a:rPr lang="en-US" sz="1200" dirty="0"/>
              <a:t>(2012), </a:t>
            </a:r>
            <a:r>
              <a:rPr lang="en-US" sz="1200" dirty="0" err="1" smtClean="0"/>
              <a:t>AIChE</a:t>
            </a:r>
            <a:r>
              <a:rPr lang="en-US" sz="1200" dirty="0" smtClean="0"/>
              <a:t> </a:t>
            </a:r>
            <a:r>
              <a:rPr lang="en-US" sz="1200" dirty="0"/>
              <a:t>J., 58: 1084–1098</a:t>
            </a:r>
            <a:endParaRPr lang="en-US" sz="1200" dirty="0">
              <a:solidFill>
                <a:srgbClr val="000000"/>
              </a:solidFill>
              <a:sym typeface="Calibri"/>
            </a:endParaRPr>
          </a:p>
          <a:p>
            <a:pPr hangingPunct="0"/>
            <a:r>
              <a:rPr lang="en-US" sz="1200" dirty="0"/>
              <a:t>6</a:t>
            </a:r>
            <a:r>
              <a:rPr lang="en-US" sz="1200" dirty="0" smtClean="0"/>
              <a:t>. </a:t>
            </a:r>
            <a:r>
              <a:rPr lang="en-US" sz="1200" dirty="0" err="1" smtClean="0"/>
              <a:t>Ozel</a:t>
            </a:r>
            <a:r>
              <a:rPr lang="en-US" sz="1200" dirty="0"/>
              <a:t>, </a:t>
            </a:r>
            <a:r>
              <a:rPr lang="en-US" sz="1200" dirty="0" smtClean="0"/>
              <a:t>A.,</a:t>
            </a:r>
            <a:r>
              <a:rPr lang="en-US" sz="1200" dirty="0" err="1" smtClean="0"/>
              <a:t>Fede</a:t>
            </a:r>
            <a:r>
              <a:rPr lang="en-US" sz="1200" dirty="0"/>
              <a:t>, </a:t>
            </a:r>
            <a:r>
              <a:rPr lang="en-US" sz="1200" dirty="0" smtClean="0"/>
              <a:t>P.,  </a:t>
            </a:r>
            <a:r>
              <a:rPr lang="en-US" sz="1200" dirty="0" err="1"/>
              <a:t>Simonin</a:t>
            </a:r>
            <a:r>
              <a:rPr lang="en-US" sz="1200" dirty="0"/>
              <a:t>, </a:t>
            </a:r>
            <a:r>
              <a:rPr lang="en-US" sz="1200" dirty="0" smtClean="0"/>
              <a:t>O., (</a:t>
            </a:r>
            <a:r>
              <a:rPr lang="en-US" sz="1200" dirty="0"/>
              <a:t>2013) </a:t>
            </a:r>
            <a:r>
              <a:rPr lang="en-US" sz="1200" dirty="0" smtClean="0"/>
              <a:t>Int. J </a:t>
            </a:r>
            <a:r>
              <a:rPr lang="en-US" sz="1200" dirty="0" err="1" smtClean="0"/>
              <a:t>Multiph</a:t>
            </a:r>
            <a:r>
              <a:rPr lang="en-US" sz="1200" dirty="0" smtClean="0"/>
              <a:t>. </a:t>
            </a:r>
            <a:r>
              <a:rPr lang="en-US" sz="1200" dirty="0"/>
              <a:t>Flow, </a:t>
            </a:r>
            <a:r>
              <a:rPr lang="en-US" sz="1200" dirty="0" smtClean="0"/>
              <a:t>55:43-63 0301 -93222.</a:t>
            </a:r>
          </a:p>
          <a:p>
            <a:pPr hangingPunct="0"/>
            <a:r>
              <a:rPr lang="en-US" sz="1200" dirty="0"/>
              <a:t>7</a:t>
            </a:r>
            <a:r>
              <a:rPr lang="en-US" sz="1200" dirty="0" smtClean="0"/>
              <a:t>. </a:t>
            </a:r>
            <a:r>
              <a:rPr lang="en-US" sz="1200" dirty="0" err="1" smtClean="0"/>
              <a:t>Ozel</a:t>
            </a:r>
            <a:r>
              <a:rPr lang="en-US" sz="1200" dirty="0" smtClean="0"/>
              <a:t>, A. et al., (2017) </a:t>
            </a:r>
            <a:r>
              <a:rPr lang="en-US" sz="1200" i="1" dirty="0" smtClean="0"/>
              <a:t>Physics of Fluid </a:t>
            </a:r>
            <a:r>
              <a:rPr lang="en-US" sz="1200" dirty="0" smtClean="0"/>
              <a:t>(2017) 29: 103308.</a:t>
            </a:r>
          </a:p>
        </p:txBody>
      </p:sp>
    </p:spTree>
    <p:custDataLst>
      <p:tags r:id="rId1"/>
    </p:custDataLst>
    <p:extLst>
      <p:ext uri="{BB962C8B-B14F-4D97-AF65-F5344CB8AC3E}">
        <p14:creationId xmlns:p14="http://schemas.microsoft.com/office/powerpoint/2010/main" val="48164208"/>
      </p:ext>
    </p:extLst>
  </p:cSld>
  <p:clrMapOvr>
    <a:masterClrMapping/>
  </p:clrMapOvr>
  <p:transition spd="med" advTm="6639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idx="1"/>
              </p:nvPr>
            </p:nvSpPr>
            <p:spPr>
              <a:xfrm>
                <a:off x="628809" y="1677904"/>
                <a:ext cx="7505098" cy="4004429"/>
              </a:xfrm>
            </p:spPr>
            <p:txBody>
              <a:bodyPr>
                <a:normAutofit/>
              </a:bodyPr>
              <a:lstStyle/>
              <a:p>
                <a:r>
                  <a:rPr lang="en-US" sz="2800" b="1" dirty="0" smtClean="0"/>
                  <a:t>Prior studies from our group </a:t>
                </a:r>
              </a:p>
              <a:p>
                <a:pPr marL="342900" lvl="1" indent="0">
                  <a:buNone/>
                </a:pPr>
                <a:r>
                  <a:rPr lang="en-US" b="1" dirty="0" smtClean="0">
                    <a:solidFill>
                      <a:srgbClr val="0432FF"/>
                    </a:solidFill>
                  </a:rPr>
                  <a:t>Drag </a:t>
                </a:r>
                <a:r>
                  <a:rPr lang="en-US" b="1" dirty="0">
                    <a:solidFill>
                      <a:srgbClr val="0432FF"/>
                    </a:solidFill>
                  </a:rPr>
                  <a:t>correction </a:t>
                </a:r>
              </a:p>
              <a:p>
                <a:pPr lvl="2"/>
                <a14:m>
                  <m:oMath xmlns:m="http://schemas.openxmlformats.org/officeDocument/2006/math">
                    <m:sSub>
                      <m:sSubPr>
                        <m:ctrlPr>
                          <a:rPr lang="en-US" i="1">
                            <a:solidFill>
                              <a:schemeClr val="tx1"/>
                            </a:solidFill>
                            <a:latin typeface="Cambria Math" charset="0"/>
                            <a:ea typeface="Cambria Math" charset="0"/>
                            <a:cs typeface="Cambria Math" charset="0"/>
                          </a:rPr>
                        </m:ctrlPr>
                      </m:sSubPr>
                      <m:e>
                        <m:r>
                          <a:rPr lang="en-US" i="1">
                            <a:solidFill>
                              <a:schemeClr val="tx1"/>
                            </a:solidFill>
                            <a:latin typeface="Cambria Math" charset="0"/>
                            <a:ea typeface="Cambria Math" charset="0"/>
                            <a:cs typeface="Cambria Math" charset="0"/>
                          </a:rPr>
                          <m:t> </m:t>
                        </m:r>
                        <m:sSub>
                          <m:sSubPr>
                            <m:ctrlPr>
                              <a:rPr lang="en-US" i="1">
                                <a:solidFill>
                                  <a:schemeClr val="tx1"/>
                                </a:solidFill>
                                <a:latin typeface="Cambria Math" charset="0"/>
                                <a:ea typeface="Cambria Math" charset="0"/>
                                <a:cs typeface="Cambria Math" charset="0"/>
                              </a:rPr>
                            </m:ctrlPr>
                          </m:sSubPr>
                          <m:e>
                            <m:acc>
                              <m:accPr>
                                <m:chr m:val="̅"/>
                                <m:ctrlPr>
                                  <a:rPr lang="en-US" i="1">
                                    <a:solidFill>
                                      <a:schemeClr val="tx1"/>
                                    </a:solidFill>
                                    <a:latin typeface="Cambria Math" charset="0"/>
                                    <a:ea typeface="Cambria Math" charset="0"/>
                                    <a:cs typeface="Cambria Math" charset="0"/>
                                  </a:rPr>
                                </m:ctrlPr>
                              </m:accPr>
                              <m:e>
                                <m:r>
                                  <a:rPr lang="en-US" b="1" i="1">
                                    <a:solidFill>
                                      <a:schemeClr val="tx1"/>
                                    </a:solidFill>
                                    <a:latin typeface="Cambria Math" charset="0"/>
                                    <a:ea typeface="Cambria Math" charset="0"/>
                                    <a:cs typeface="Cambria Math" charset="0"/>
                                  </a:rPr>
                                  <m:t>𝑭</m:t>
                                </m:r>
                              </m:e>
                            </m:acc>
                          </m:e>
                          <m:sub>
                            <m:r>
                              <a:rPr lang="en-US" i="1">
                                <a:solidFill>
                                  <a:schemeClr val="tx1"/>
                                </a:solidFill>
                                <a:latin typeface="Cambria Math" charset="0"/>
                                <a:ea typeface="Cambria Math" charset="0"/>
                                <a:cs typeface="Cambria Math" charset="0"/>
                              </a:rPr>
                              <m:t>𝑑</m:t>
                            </m:r>
                          </m:sub>
                        </m:sSub>
                        <m:r>
                          <a:rPr lang="en-US" i="1">
                            <a:solidFill>
                              <a:schemeClr val="tx1"/>
                            </a:solidFill>
                            <a:latin typeface="Cambria Math" charset="0"/>
                            <a:ea typeface="Cambria Math" charset="0"/>
                            <a:cs typeface="Cambria Math" charset="0"/>
                          </a:rPr>
                          <m:t>=</m:t>
                        </m:r>
                        <m:acc>
                          <m:accPr>
                            <m:chr m:val="̃"/>
                            <m:ctrlPr>
                              <a:rPr lang="en-US" i="1">
                                <a:solidFill>
                                  <a:schemeClr val="tx1"/>
                                </a:solidFill>
                                <a:latin typeface="Cambria Math" charset="0"/>
                                <a:ea typeface="Cambria Math" charset="0"/>
                                <a:cs typeface="Cambria Math" charset="0"/>
                              </a:rPr>
                            </m:ctrlPr>
                          </m:accPr>
                          <m:e>
                            <m:r>
                              <a:rPr lang="en-US" b="1" i="1">
                                <a:solidFill>
                                  <a:schemeClr val="tx1"/>
                                </a:solidFill>
                                <a:latin typeface="Cambria Math" charset="0"/>
                                <a:ea typeface="Cambria Math" charset="0"/>
                                <a:cs typeface="Cambria Math" charset="0"/>
                              </a:rPr>
                              <m:t>𝑭</m:t>
                            </m:r>
                          </m:e>
                        </m:acc>
                      </m:e>
                      <m:sub>
                        <m:r>
                          <a:rPr lang="en-US" i="1">
                            <a:solidFill>
                              <a:schemeClr val="tx1"/>
                            </a:solidFill>
                            <a:latin typeface="Cambria Math" charset="0"/>
                            <a:ea typeface="Cambria Math" charset="0"/>
                            <a:cs typeface="Cambria Math" charset="0"/>
                          </a:rPr>
                          <m:t>𝑑</m:t>
                        </m:r>
                      </m:sub>
                    </m:sSub>
                    <m:r>
                      <a:rPr lang="en-US" i="1">
                        <a:solidFill>
                          <a:schemeClr val="tx1"/>
                        </a:solidFill>
                        <a:latin typeface="Cambria Math" charset="0"/>
                        <a:ea typeface="Cambria Math" charset="0"/>
                        <a:cs typeface="Cambria Math" charset="0"/>
                      </a:rPr>
                      <m:t>+</m:t>
                    </m:r>
                    <m:sSub>
                      <m:sSubPr>
                        <m:ctrlPr>
                          <a:rPr lang="en-US" i="1">
                            <a:solidFill>
                              <a:schemeClr val="tx1"/>
                            </a:solidFill>
                            <a:latin typeface="Cambria Math" charset="0"/>
                            <a:ea typeface="Cambria Math" charset="0"/>
                            <a:cs typeface="Cambria Math" charset="0"/>
                          </a:rPr>
                        </m:ctrlPr>
                      </m:sSubPr>
                      <m:e>
                        <m:r>
                          <a:rPr lang="en-US" b="1" i="1">
                            <a:solidFill>
                              <a:schemeClr val="tx1"/>
                            </a:solidFill>
                            <a:latin typeface="Cambria Math" charset="0"/>
                            <a:ea typeface="Cambria Math" charset="0"/>
                            <a:cs typeface="Cambria Math" charset="0"/>
                          </a:rPr>
                          <m:t>𝑭</m:t>
                        </m:r>
                      </m:e>
                      <m:sub>
                        <m:r>
                          <a:rPr lang="en-US" i="1">
                            <a:solidFill>
                              <a:schemeClr val="tx1"/>
                            </a:solidFill>
                            <a:latin typeface="Cambria Math" charset="0"/>
                            <a:ea typeface="Cambria Math" charset="0"/>
                            <a:cs typeface="Cambria Math" charset="0"/>
                          </a:rPr>
                          <m:t>𝑑</m:t>
                        </m:r>
                        <m:r>
                          <a:rPr lang="en-US" i="1">
                            <a:solidFill>
                              <a:schemeClr val="tx1"/>
                            </a:solidFill>
                            <a:latin typeface="Cambria Math" charset="0"/>
                            <a:ea typeface="Cambria Math" charset="0"/>
                            <a:cs typeface="Cambria Math" charset="0"/>
                          </a:rPr>
                          <m:t>,</m:t>
                        </m:r>
                        <m:r>
                          <a:rPr lang="en-US" i="1">
                            <a:solidFill>
                              <a:schemeClr val="tx1"/>
                            </a:solidFill>
                            <a:latin typeface="Cambria Math" charset="0"/>
                            <a:ea typeface="Cambria Math" charset="0"/>
                            <a:cs typeface="Cambria Math" charset="0"/>
                          </a:rPr>
                          <m:t>𝑠𝑔𝑠</m:t>
                        </m:r>
                      </m:sub>
                    </m:sSub>
                  </m:oMath>
                </a14:m>
                <a:endParaRPr lang="en-US" b="1" dirty="0">
                  <a:solidFill>
                    <a:schemeClr val="tx1"/>
                  </a:solidFill>
                </a:endParaRPr>
              </a:p>
              <a:p>
                <a:pPr lvl="2"/>
                <a14:m>
                  <m:oMath xmlns:m="http://schemas.openxmlformats.org/officeDocument/2006/math">
                    <m:r>
                      <m:rPr>
                        <m:sty m:val="p"/>
                      </m:rPr>
                      <a:rPr lang="en-US">
                        <a:solidFill>
                          <a:schemeClr val="tx1"/>
                        </a:solidFill>
                        <a:latin typeface="Cambria Math" charset="0"/>
                      </a:rPr>
                      <m:t>H</m:t>
                    </m:r>
                    <m:r>
                      <a:rPr lang="en-US" i="1">
                        <a:solidFill>
                          <a:schemeClr val="tx1"/>
                        </a:solidFill>
                        <a:latin typeface="Cambria Math" charset="0"/>
                      </a:rPr>
                      <m:t>= </m:t>
                    </m:r>
                    <m:f>
                      <m:fPr>
                        <m:ctrlPr>
                          <a:rPr lang="mr-IN" i="1">
                            <a:solidFill>
                              <a:schemeClr val="tx1"/>
                            </a:solidFill>
                            <a:latin typeface="Cambria Math" charset="0"/>
                          </a:rPr>
                        </m:ctrlPr>
                      </m:fPr>
                      <m:num>
                        <m:sSub>
                          <m:sSubPr>
                            <m:ctrlPr>
                              <a:rPr lang="en-US" i="1">
                                <a:solidFill>
                                  <a:schemeClr val="tx1"/>
                                </a:solidFill>
                                <a:latin typeface="Cambria Math" charset="0"/>
                                <a:ea typeface="Cambria Math" charset="0"/>
                                <a:cs typeface="Cambria Math" charset="0"/>
                              </a:rPr>
                            </m:ctrlPr>
                          </m:sSubPr>
                          <m:e>
                            <m:acc>
                              <m:accPr>
                                <m:chr m:val="̅"/>
                                <m:ctrlPr>
                                  <a:rPr lang="en-US" i="1">
                                    <a:solidFill>
                                      <a:schemeClr val="tx1"/>
                                    </a:solidFill>
                                    <a:latin typeface="Cambria Math" charset="0"/>
                                    <a:ea typeface="Cambria Math" charset="0"/>
                                    <a:cs typeface="Cambria Math" charset="0"/>
                                  </a:rPr>
                                </m:ctrlPr>
                              </m:accPr>
                              <m:e>
                                <m:r>
                                  <a:rPr lang="en-US" b="1" i="1">
                                    <a:solidFill>
                                      <a:schemeClr val="tx1"/>
                                    </a:solidFill>
                                    <a:latin typeface="Cambria Math" charset="0"/>
                                    <a:ea typeface="Cambria Math" charset="0"/>
                                    <a:cs typeface="Cambria Math" charset="0"/>
                                  </a:rPr>
                                  <m:t>𝑭</m:t>
                                </m:r>
                              </m:e>
                            </m:acc>
                          </m:e>
                          <m:sub>
                            <m:r>
                              <a:rPr lang="en-US" i="1">
                                <a:solidFill>
                                  <a:schemeClr val="tx1"/>
                                </a:solidFill>
                                <a:latin typeface="Cambria Math" charset="0"/>
                                <a:ea typeface="Cambria Math" charset="0"/>
                                <a:cs typeface="Cambria Math" charset="0"/>
                              </a:rPr>
                              <m:t>𝑑</m:t>
                            </m:r>
                          </m:sub>
                        </m:sSub>
                      </m:num>
                      <m:den>
                        <m:sSub>
                          <m:sSubPr>
                            <m:ctrlPr>
                              <a:rPr lang="en-US" i="1">
                                <a:solidFill>
                                  <a:schemeClr val="tx1"/>
                                </a:solidFill>
                                <a:latin typeface="Cambria Math" charset="0"/>
                              </a:rPr>
                            </m:ctrlPr>
                          </m:sSubPr>
                          <m:e>
                            <m:acc>
                              <m:accPr>
                                <m:chr m:val="̃"/>
                                <m:ctrlPr>
                                  <a:rPr lang="mr-IN" i="1">
                                    <a:solidFill>
                                      <a:schemeClr val="tx1"/>
                                    </a:solidFill>
                                    <a:latin typeface="Cambria Math" charset="0"/>
                                  </a:rPr>
                                </m:ctrlPr>
                              </m:accPr>
                              <m:e>
                                <m:r>
                                  <a:rPr lang="en-US" b="1" i="1">
                                    <a:solidFill>
                                      <a:schemeClr val="tx1"/>
                                    </a:solidFill>
                                    <a:latin typeface="Cambria Math" charset="0"/>
                                  </a:rPr>
                                  <m:t>𝑭</m:t>
                                </m:r>
                              </m:e>
                            </m:acc>
                          </m:e>
                          <m:sub>
                            <m:r>
                              <a:rPr lang="en-US" i="1">
                                <a:solidFill>
                                  <a:schemeClr val="tx1"/>
                                </a:solidFill>
                                <a:latin typeface="Cambria Math" charset="0"/>
                              </a:rPr>
                              <m:t>𝑑</m:t>
                            </m:r>
                          </m:sub>
                        </m:sSub>
                      </m:den>
                    </m:f>
                    <m:r>
                      <a:rPr lang="en-US" i="1">
                        <a:solidFill>
                          <a:schemeClr val="tx1"/>
                        </a:solidFill>
                        <a:latin typeface="Cambria Math" charset="0"/>
                      </a:rPr>
                      <m:t>=</m:t>
                    </m:r>
                    <m:f>
                      <m:fPr>
                        <m:ctrlPr>
                          <a:rPr lang="mr-IN" i="1">
                            <a:solidFill>
                              <a:schemeClr val="tx1"/>
                            </a:solidFill>
                            <a:latin typeface="Cambria Math" charset="0"/>
                          </a:rPr>
                        </m:ctrlPr>
                      </m:fPr>
                      <m:num>
                        <m:r>
                          <a:rPr lang="en-US" i="1">
                            <a:solidFill>
                              <a:schemeClr val="tx1"/>
                            </a:solidFill>
                            <a:latin typeface="Cambria Math" charset="0"/>
                          </a:rPr>
                          <m:t>𝐷𝑟𝑎𝑔</m:t>
                        </m:r>
                        <m:r>
                          <a:rPr lang="en-US" i="1">
                            <a:solidFill>
                              <a:schemeClr val="tx1"/>
                            </a:solidFill>
                            <a:latin typeface="Cambria Math" charset="0"/>
                          </a:rPr>
                          <m:t> </m:t>
                        </m:r>
                        <m:r>
                          <a:rPr lang="en-US" i="1">
                            <a:solidFill>
                              <a:schemeClr val="tx1"/>
                            </a:solidFill>
                            <a:latin typeface="Cambria Math" charset="0"/>
                          </a:rPr>
                          <m:t>𝑖𝑛</m:t>
                        </m:r>
                        <m:r>
                          <a:rPr lang="en-US" i="1">
                            <a:solidFill>
                              <a:schemeClr val="tx1"/>
                            </a:solidFill>
                            <a:latin typeface="Cambria Math" charset="0"/>
                          </a:rPr>
                          <m:t> </m:t>
                        </m:r>
                        <m:r>
                          <a:rPr lang="en-US" i="1">
                            <a:solidFill>
                              <a:schemeClr val="tx1"/>
                            </a:solidFill>
                            <a:latin typeface="Cambria Math" charset="0"/>
                          </a:rPr>
                          <m:t>𝑎𝑛</m:t>
                        </m:r>
                        <m:r>
                          <a:rPr lang="en-US" i="1">
                            <a:solidFill>
                              <a:schemeClr val="tx1"/>
                            </a:solidFill>
                            <a:latin typeface="Cambria Math" charset="0"/>
                          </a:rPr>
                          <m:t> </m:t>
                        </m:r>
                        <m:r>
                          <a:rPr lang="en-US" i="1">
                            <a:solidFill>
                              <a:schemeClr val="tx1"/>
                            </a:solidFill>
                            <a:latin typeface="Cambria Math" charset="0"/>
                          </a:rPr>
                          <m:t>𝑖𝑛h𝑜𝑚𝑜𝑔𝑒𝑛𝑒𝑜𝑢𝑠</m:t>
                        </m:r>
                        <m:r>
                          <a:rPr lang="en-US" i="1">
                            <a:solidFill>
                              <a:schemeClr val="tx1"/>
                            </a:solidFill>
                            <a:latin typeface="Cambria Math" charset="0"/>
                          </a:rPr>
                          <m:t> </m:t>
                        </m:r>
                        <m:r>
                          <a:rPr lang="en-US" i="1">
                            <a:solidFill>
                              <a:schemeClr val="tx1"/>
                            </a:solidFill>
                            <a:latin typeface="Cambria Math" charset="0"/>
                          </a:rPr>
                          <m:t>𝑠𝑡𝑎𝑡𝑒</m:t>
                        </m:r>
                      </m:num>
                      <m:den>
                        <m:r>
                          <a:rPr lang="en-US" i="1">
                            <a:solidFill>
                              <a:schemeClr val="tx1"/>
                            </a:solidFill>
                            <a:latin typeface="Cambria Math" charset="0"/>
                          </a:rPr>
                          <m:t>𝐷𝑟𝑎𝑔</m:t>
                        </m:r>
                        <m:r>
                          <a:rPr lang="en-US" i="1">
                            <a:solidFill>
                              <a:schemeClr val="tx1"/>
                            </a:solidFill>
                            <a:latin typeface="Cambria Math" charset="0"/>
                          </a:rPr>
                          <m:t> </m:t>
                        </m:r>
                        <m:r>
                          <a:rPr lang="en-US" i="1">
                            <a:solidFill>
                              <a:schemeClr val="tx1"/>
                            </a:solidFill>
                            <a:latin typeface="Cambria Math" charset="0"/>
                          </a:rPr>
                          <m:t>𝑖𝑛</m:t>
                        </m:r>
                        <m:r>
                          <a:rPr lang="en-US" i="1">
                            <a:solidFill>
                              <a:schemeClr val="tx1"/>
                            </a:solidFill>
                            <a:latin typeface="Cambria Math" charset="0"/>
                          </a:rPr>
                          <m:t> </m:t>
                        </m:r>
                        <m:r>
                          <a:rPr lang="en-US" i="1">
                            <a:solidFill>
                              <a:schemeClr val="tx1"/>
                            </a:solidFill>
                            <a:latin typeface="Cambria Math" charset="0"/>
                          </a:rPr>
                          <m:t>𝑎</m:t>
                        </m:r>
                        <m:r>
                          <a:rPr lang="en-US" i="1">
                            <a:solidFill>
                              <a:schemeClr val="tx1"/>
                            </a:solidFill>
                            <a:latin typeface="Cambria Math" charset="0"/>
                          </a:rPr>
                          <m:t> </m:t>
                        </m:r>
                        <m:r>
                          <a:rPr lang="en-US" i="1">
                            <a:solidFill>
                              <a:schemeClr val="tx1"/>
                            </a:solidFill>
                            <a:latin typeface="Cambria Math" charset="0"/>
                          </a:rPr>
                          <m:t>𝑐𝑜𝑚𝑝𝑎𝑟𝑎𝑏𝑙𝑒</m:t>
                        </m:r>
                        <m:r>
                          <a:rPr lang="en-US" i="1">
                            <a:solidFill>
                              <a:schemeClr val="tx1"/>
                            </a:solidFill>
                            <a:latin typeface="Cambria Math" charset="0"/>
                          </a:rPr>
                          <m:t> </m:t>
                        </m:r>
                        <m:r>
                          <a:rPr lang="en-US" i="1">
                            <a:solidFill>
                              <a:schemeClr val="tx1"/>
                            </a:solidFill>
                            <a:latin typeface="Cambria Math" charset="0"/>
                          </a:rPr>
                          <m:t>h𝑜𝑚𝑜𝑔𝑒𝑛𝑒𝑜𝑢𝑠</m:t>
                        </m:r>
                        <m:r>
                          <a:rPr lang="en-US" i="1">
                            <a:solidFill>
                              <a:schemeClr val="tx1"/>
                            </a:solidFill>
                            <a:latin typeface="Cambria Math" charset="0"/>
                          </a:rPr>
                          <m:t> </m:t>
                        </m:r>
                        <m:r>
                          <a:rPr lang="en-US" i="1">
                            <a:solidFill>
                              <a:schemeClr val="tx1"/>
                            </a:solidFill>
                            <a:latin typeface="Cambria Math" charset="0"/>
                          </a:rPr>
                          <m:t>𝑠𝑡𝑎𝑡𝑒</m:t>
                        </m:r>
                      </m:den>
                    </m:f>
                  </m:oMath>
                </a14:m>
                <a:endParaRPr lang="en-US" dirty="0" smtClean="0">
                  <a:solidFill>
                    <a:schemeClr val="tx1"/>
                  </a:solidFill>
                </a:endParaRPr>
              </a:p>
              <a:p>
                <a:pPr lvl="2"/>
                <a:endParaRPr lang="en-US" sz="2800" dirty="0"/>
              </a:p>
              <a:p>
                <a:pPr lvl="1">
                  <a:buFont typeface="Arial" charset="0"/>
                  <a:buChar char="•"/>
                </a:pPr>
                <a14:m>
                  <m:oMath xmlns:m="http://schemas.openxmlformats.org/officeDocument/2006/math">
                    <m:r>
                      <m:rPr>
                        <m:sty m:val="p"/>
                      </m:rPr>
                      <a:rPr lang="en-US">
                        <a:latin typeface="Cambria Math" charset="0"/>
                      </a:rPr>
                      <m:t>H</m:t>
                    </m:r>
                    <m:r>
                      <a:rPr lang="en-US">
                        <a:latin typeface="Cambria Math" charset="0"/>
                      </a:rPr>
                      <m:t>=</m:t>
                    </m:r>
                    <m:r>
                      <m:rPr>
                        <m:sty m:val="p"/>
                      </m:rPr>
                      <a:rPr lang="en-US">
                        <a:latin typeface="Cambria Math" charset="0"/>
                      </a:rPr>
                      <m:t>H</m:t>
                    </m:r>
                    <m:d>
                      <m:dPr>
                        <m:ctrlPr>
                          <a:rPr lang="en-US" i="1">
                            <a:latin typeface="Cambria Math" charset="0"/>
                          </a:rPr>
                        </m:ctrlPr>
                      </m:dPr>
                      <m:e>
                        <m:acc>
                          <m:accPr>
                            <m:chr m:val="̅"/>
                            <m:ctrlPr>
                              <a:rPr lang="en-US" i="1">
                                <a:latin typeface="Cambria Math" charset="0"/>
                              </a:rPr>
                            </m:ctrlPr>
                          </m:accPr>
                          <m:e>
                            <m:r>
                              <a:rPr lang="en-US" i="1">
                                <a:latin typeface="Cambria Math" charset="0"/>
                              </a:rPr>
                              <m:t>𝜙</m:t>
                            </m:r>
                          </m:e>
                        </m:acc>
                        <m:r>
                          <a:rPr lang="en-US">
                            <a:latin typeface="Cambria Math" charset="0"/>
                          </a:rPr>
                          <m:t>, </m:t>
                        </m:r>
                        <m:sSub>
                          <m:sSubPr>
                            <m:ctrlPr>
                              <a:rPr lang="en-US" i="1">
                                <a:latin typeface="Cambria Math" charset="0"/>
                                <a:ea typeface="Cambria Math" charset="0"/>
                                <a:cs typeface="Cambria Math" charset="0"/>
                              </a:rPr>
                            </m:ctrlPr>
                          </m:sSubPr>
                          <m:e>
                            <m:r>
                              <a:rPr lang="en-US" i="1">
                                <a:latin typeface="Cambria Math" charset="0"/>
                                <a:ea typeface="Cambria Math" charset="0"/>
                                <a:cs typeface="Cambria Math" charset="0"/>
                              </a:rPr>
                              <m:t>    ∆</m:t>
                            </m:r>
                          </m:e>
                          <m:sub>
                            <m:r>
                              <a:rPr lang="en-US" i="1">
                                <a:latin typeface="Cambria Math" charset="0"/>
                                <a:ea typeface="Cambria Math" charset="0"/>
                                <a:cs typeface="Cambria Math" charset="0"/>
                              </a:rPr>
                              <m:t>𝑓</m:t>
                            </m:r>
                          </m:sub>
                        </m:sSub>
                      </m:e>
                    </m:d>
                    <m:r>
                      <a:rPr lang="en-US" baseline="30000">
                        <a:latin typeface="Cambria Math" charset="0"/>
                      </a:rPr>
                      <m:t>3</m:t>
                    </m:r>
                  </m:oMath>
                </a14:m>
                <a:endParaRPr lang="en-US" baseline="30000" dirty="0"/>
              </a:p>
              <a:p>
                <a:pPr lvl="1">
                  <a:buFont typeface="Arial" charset="0"/>
                  <a:buChar char="•"/>
                </a:pPr>
                <a14:m>
                  <m:oMath xmlns:m="http://schemas.openxmlformats.org/officeDocument/2006/math">
                    <m:r>
                      <m:rPr>
                        <m:sty m:val="p"/>
                      </m:rPr>
                      <a:rPr lang="en-US">
                        <a:latin typeface="Cambria Math" charset="0"/>
                      </a:rPr>
                      <m:t>H</m:t>
                    </m:r>
                    <m:r>
                      <a:rPr lang="en-US">
                        <a:latin typeface="Cambria Math" charset="0"/>
                      </a:rPr>
                      <m:t>=</m:t>
                    </m:r>
                    <m:r>
                      <m:rPr>
                        <m:sty m:val="p"/>
                      </m:rPr>
                      <a:rPr lang="en-US">
                        <a:latin typeface="Cambria Math" charset="0"/>
                      </a:rPr>
                      <m:t>H</m:t>
                    </m:r>
                    <m:d>
                      <m:dPr>
                        <m:ctrlPr>
                          <a:rPr lang="en-US" i="1">
                            <a:latin typeface="Cambria Math" charset="0"/>
                          </a:rPr>
                        </m:ctrlPr>
                      </m:dPr>
                      <m:e>
                        <m:acc>
                          <m:accPr>
                            <m:chr m:val="̅"/>
                            <m:ctrlPr>
                              <a:rPr lang="en-US" i="1">
                                <a:latin typeface="Cambria Math" charset="0"/>
                              </a:rPr>
                            </m:ctrlPr>
                          </m:accPr>
                          <m:e>
                            <m:r>
                              <a:rPr lang="en-US" i="1">
                                <a:latin typeface="Cambria Math" charset="0"/>
                              </a:rPr>
                              <m:t>𝜙</m:t>
                            </m:r>
                          </m:e>
                        </m:acc>
                        <m:r>
                          <a:rPr lang="en-US" i="1">
                            <a:latin typeface="Cambria Math" charset="0"/>
                          </a:rPr>
                          <m:t>,  </m:t>
                        </m:r>
                        <m:sSub>
                          <m:sSubPr>
                            <m:ctrlPr>
                              <a:rPr lang="en-US" i="1">
                                <a:latin typeface="Cambria Math" charset="0"/>
                                <a:ea typeface="Cambria Math" charset="0"/>
                                <a:cs typeface="Cambria Math" charset="0"/>
                              </a:rPr>
                            </m:ctrlPr>
                          </m:sSubPr>
                          <m:e>
                            <m:r>
                              <m:rPr>
                                <m:sty m:val="p"/>
                              </m:rPr>
                              <a:rPr lang="el-GR" i="1">
                                <a:latin typeface="Cambria Math" charset="0"/>
                                <a:ea typeface="Cambria Math" charset="0"/>
                                <a:cs typeface="Cambria Math" charset="0"/>
                              </a:rPr>
                              <m:t>Δ</m:t>
                            </m:r>
                          </m:e>
                          <m:sub>
                            <m:r>
                              <a:rPr lang="en-US" i="1">
                                <a:latin typeface="Cambria Math" charset="0"/>
                                <a:ea typeface="Cambria Math" charset="0"/>
                                <a:cs typeface="Cambria Math" charset="0"/>
                              </a:rPr>
                              <m:t>𝑓</m:t>
                            </m:r>
                          </m:sub>
                        </m:sSub>
                        <m:r>
                          <a:rPr lang="en-US" i="1">
                            <a:latin typeface="Cambria Math" charset="0"/>
                            <a:ea typeface="Cambria Math" charset="0"/>
                            <a:cs typeface="Cambria Math" charset="0"/>
                          </a:rPr>
                          <m:t>,</m:t>
                        </m:r>
                        <m:sSub>
                          <m:sSubPr>
                            <m:ctrlPr>
                              <a:rPr lang="en-US" i="1">
                                <a:latin typeface="Cambria Math" charset="0"/>
                                <a:ea typeface="Cambria Math" charset="0"/>
                                <a:cs typeface="Cambria Math" charset="0"/>
                              </a:rPr>
                            </m:ctrlPr>
                          </m:sSubPr>
                          <m:e>
                            <m:acc>
                              <m:accPr>
                                <m:chr m:val="̃"/>
                                <m:ctrlPr>
                                  <a:rPr lang="en-US" i="1">
                                    <a:latin typeface="Cambria Math" charset="0"/>
                                    <a:ea typeface="Cambria Math" charset="0"/>
                                    <a:cs typeface="Cambria Math" charset="0"/>
                                  </a:rPr>
                                </m:ctrlPr>
                              </m:accPr>
                              <m:e>
                                <m:r>
                                  <a:rPr lang="en-US" b="1" i="1">
                                    <a:latin typeface="Cambria Math" charset="0"/>
                                    <a:ea typeface="Cambria Math" charset="0"/>
                                    <a:cs typeface="Cambria Math" charset="0"/>
                                  </a:rPr>
                                  <m:t>𝒖</m:t>
                                </m:r>
                              </m:e>
                            </m:acc>
                          </m:e>
                          <m:sub>
                            <m:r>
                              <a:rPr lang="en-US" i="1">
                                <a:latin typeface="Cambria Math" charset="0"/>
                              </a:rPr>
                              <m:t>𝑠𝑙𝑖𝑝</m:t>
                            </m:r>
                          </m:sub>
                        </m:sSub>
                      </m:e>
                    </m:d>
                    <m:r>
                      <a:rPr lang="en-US" baseline="30000">
                        <a:latin typeface="Cambria Math" charset="0"/>
                      </a:rPr>
                      <m:t>4</m:t>
                    </m:r>
                  </m:oMath>
                </a14:m>
                <a:endParaRPr lang="en-US" baseline="30000" dirty="0"/>
              </a:p>
              <a:p>
                <a:endParaRPr lang="en-US" sz="2800" b="1" dirty="0" smtClean="0"/>
              </a:p>
              <a:p>
                <a:pPr lvl="1">
                  <a:buFont typeface="Wingdings" charset="2"/>
                  <a:buChar char="Ø"/>
                </a:pPr>
                <a:endParaRPr lang="en-US" sz="2800" dirty="0" smtClean="0"/>
              </a:p>
            </p:txBody>
          </p:sp>
        </mc:Choice>
        <mc:Fallback xmlns="">
          <p:sp>
            <p:nvSpPr>
              <p:cNvPr id="2" name="Text Placeholder 1"/>
              <p:cNvSpPr>
                <a:spLocks noGrp="1" noRot="1" noChangeAspect="1" noMove="1" noResize="1" noEditPoints="1" noAdjustHandles="1" noChangeArrowheads="1" noChangeShapeType="1" noTextEdit="1"/>
              </p:cNvSpPr>
              <p:nvPr>
                <p:ph type="body" idx="1"/>
              </p:nvPr>
            </p:nvSpPr>
            <p:spPr>
              <a:xfrm>
                <a:off x="628809" y="1677904"/>
                <a:ext cx="7505098" cy="4004429"/>
              </a:xfrm>
              <a:blipFill rotWithShape="0">
                <a:blip r:embed="rId3"/>
                <a:stretch>
                  <a:fillRect l="-2031" t="-1370"/>
                </a:stretch>
              </a:blipFill>
            </p:spPr>
            <p:txBody>
              <a:bodyPr/>
              <a:lstStyle/>
              <a:p>
                <a:r>
                  <a:rPr lang="en-US">
                    <a:noFill/>
                  </a:rPr>
                  <a:t> </a:t>
                </a:r>
              </a:p>
            </p:txBody>
          </p:sp>
        </mc:Fallback>
      </mc:AlternateContent>
      <p:sp>
        <p:nvSpPr>
          <p:cNvPr id="3" name="Title 2"/>
          <p:cNvSpPr>
            <a:spLocks noGrp="1"/>
          </p:cNvSpPr>
          <p:nvPr>
            <p:ph type="title"/>
          </p:nvPr>
        </p:nvSpPr>
        <p:spPr>
          <a:xfrm>
            <a:off x="0" y="0"/>
            <a:ext cx="9144000" cy="1008650"/>
          </a:xfrm>
        </p:spPr>
        <p:txBody>
          <a:bodyPr/>
          <a:lstStyle/>
          <a:p>
            <a:r>
              <a:rPr lang="en-US" dirty="0">
                <a:solidFill>
                  <a:srgbClr val="0432FF"/>
                </a:solidFill>
              </a:rPr>
              <a:t>Modeling filtered drag force</a:t>
            </a:r>
          </a:p>
        </p:txBody>
      </p:sp>
      <p:sp>
        <p:nvSpPr>
          <p:cNvPr id="5" name="Slide Number Placeholder 4"/>
          <p:cNvSpPr>
            <a:spLocks noGrp="1"/>
          </p:cNvSpPr>
          <p:nvPr>
            <p:ph type="sldNum" sz="quarter" idx="2"/>
          </p:nvPr>
        </p:nvSpPr>
        <p:spPr/>
        <p:txBody>
          <a:bodyPr/>
          <a:lstStyle/>
          <a:p>
            <a:fld id="{C713A3F5-63FC-9E4D-8C18-75203108277E}" type="slidenum">
              <a:rPr lang="en-US" smtClean="0"/>
              <a:t>6</a:t>
            </a:fld>
            <a:endParaRPr lang="en-US"/>
          </a:p>
        </p:txBody>
      </p:sp>
      <p:sp>
        <p:nvSpPr>
          <p:cNvPr id="4" name="TextBox 3"/>
          <p:cNvSpPr txBox="1"/>
          <p:nvPr/>
        </p:nvSpPr>
        <p:spPr>
          <a:xfrm>
            <a:off x="71434" y="6090149"/>
            <a:ext cx="8229599"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600" dirty="0"/>
              <a:t>3</a:t>
            </a:r>
            <a:r>
              <a:rPr lang="en-US" sz="1600" dirty="0" smtClean="0"/>
              <a:t>. </a:t>
            </a:r>
            <a:r>
              <a:rPr lang="en-US" sz="1600" dirty="0" err="1" smtClean="0"/>
              <a:t>Igci</a:t>
            </a:r>
            <a:r>
              <a:rPr lang="en-US" sz="1600" dirty="0" smtClean="0"/>
              <a:t>, Y., </a:t>
            </a:r>
            <a:r>
              <a:rPr lang="en-US" sz="1600" dirty="0" err="1" smtClean="0"/>
              <a:t>Sundaresan</a:t>
            </a:r>
            <a:r>
              <a:rPr lang="en-US" sz="1600" dirty="0" smtClean="0"/>
              <a:t>, S.,</a:t>
            </a:r>
            <a:r>
              <a:rPr lang="en-US" sz="1600" dirty="0"/>
              <a:t> (</a:t>
            </a:r>
            <a:r>
              <a:rPr lang="is-IS" sz="1600" dirty="0"/>
              <a:t>2011)</a:t>
            </a:r>
            <a:r>
              <a:rPr lang="en-US" sz="1600" dirty="0" smtClean="0"/>
              <a:t> </a:t>
            </a:r>
            <a:r>
              <a:rPr lang="is-IS" sz="1600" dirty="0"/>
              <a:t> </a:t>
            </a:r>
            <a:r>
              <a:rPr lang="en-US" sz="1600" dirty="0"/>
              <a:t>Ind. Eng. Chem. </a:t>
            </a:r>
            <a:r>
              <a:rPr lang="en-US" sz="1600" dirty="0" smtClean="0"/>
              <a:t>Res. </a:t>
            </a:r>
            <a:r>
              <a:rPr lang="is-IS" sz="1600" dirty="0" smtClean="0"/>
              <a:t>50</a:t>
            </a:r>
            <a:r>
              <a:rPr lang="is-IS" sz="1600" dirty="0"/>
              <a:t> (23</a:t>
            </a:r>
            <a:r>
              <a:rPr lang="is-IS" sz="1600" dirty="0" smtClean="0"/>
              <a:t>): 13190-13201</a:t>
            </a:r>
            <a:endParaRPr lang="en-US" sz="1600" dirty="0"/>
          </a:p>
          <a:p>
            <a:r>
              <a:rPr lang="en-US" sz="1600" dirty="0"/>
              <a:t>4</a:t>
            </a:r>
            <a:r>
              <a:rPr lang="en-US" sz="1600" dirty="0" smtClean="0"/>
              <a:t>. </a:t>
            </a:r>
            <a:r>
              <a:rPr lang="en-US" sz="1600" dirty="0" err="1" smtClean="0"/>
              <a:t>Milioli,C</a:t>
            </a:r>
            <a:r>
              <a:rPr lang="en-US" sz="1600" dirty="0" smtClean="0"/>
              <a:t>., </a:t>
            </a:r>
            <a:r>
              <a:rPr lang="en-US" sz="1600" dirty="0" err="1" smtClean="0"/>
              <a:t>Milioli</a:t>
            </a:r>
            <a:r>
              <a:rPr lang="en-US" sz="1600" dirty="0"/>
              <a:t>, </a:t>
            </a:r>
            <a:r>
              <a:rPr lang="en-US" sz="1600" dirty="0" smtClean="0"/>
              <a:t>F.E., </a:t>
            </a:r>
            <a:r>
              <a:rPr lang="en-US" sz="1600" dirty="0"/>
              <a:t>Holloway, </a:t>
            </a:r>
            <a:r>
              <a:rPr lang="en-US" sz="1600" dirty="0" smtClean="0"/>
              <a:t>W., Kapil, A., Sundaresan</a:t>
            </a:r>
            <a:r>
              <a:rPr lang="en-US" sz="1600" dirty="0"/>
              <a:t>, </a:t>
            </a:r>
            <a:r>
              <a:rPr lang="en-US" sz="1600" dirty="0" smtClean="0"/>
              <a:t>S., </a:t>
            </a:r>
            <a:r>
              <a:rPr lang="en-US" sz="1600" dirty="0"/>
              <a:t>(2013). </a:t>
            </a:r>
            <a:r>
              <a:rPr lang="en-US" sz="1600" dirty="0" err="1" smtClean="0"/>
              <a:t>AIChE</a:t>
            </a:r>
            <a:r>
              <a:rPr lang="en-US" sz="1600" dirty="0" smtClean="0"/>
              <a:t> J. </a:t>
            </a:r>
            <a:r>
              <a:rPr lang="en-US" sz="1600" dirty="0"/>
              <a:t>59</a:t>
            </a:r>
            <a:r>
              <a:rPr lang="en-US" sz="1600" dirty="0" smtClean="0"/>
              <a:t>.. </a:t>
            </a:r>
            <a:endParaRPr lang="en-US" sz="1600" dirty="0"/>
          </a:p>
        </p:txBody>
      </p:sp>
    </p:spTree>
    <p:extLst>
      <p:ext uri="{BB962C8B-B14F-4D97-AF65-F5344CB8AC3E}">
        <p14:creationId xmlns:p14="http://schemas.microsoft.com/office/powerpoint/2010/main" val="1426011367"/>
      </p:ext>
    </p:extLst>
  </p:cSld>
  <p:clrMapOvr>
    <a:masterClrMapping/>
  </p:clrMapOvr>
  <p:transition spd="med" advTm="34994"/>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idx="1"/>
              </p:nvPr>
            </p:nvSpPr>
            <p:spPr>
              <a:xfrm>
                <a:off x="480053" y="1458614"/>
                <a:ext cx="8515191" cy="4004429"/>
              </a:xfrm>
            </p:spPr>
            <p:txBody>
              <a:bodyPr>
                <a:noAutofit/>
              </a:bodyPr>
              <a:lstStyle/>
              <a:p>
                <a:pPr marL="0" lvl="2" indent="0" hangingPunct="0">
                  <a:lnSpc>
                    <a:spcPts val="4660"/>
                  </a:lnSpc>
                  <a:buNone/>
                </a:pPr>
                <a14:m>
                  <m:oMathPara xmlns:m="http://schemas.openxmlformats.org/officeDocument/2006/math">
                    <m:oMathParaPr>
                      <m:jc m:val="left"/>
                    </m:oMathParaPr>
                    <m:oMath xmlns:m="http://schemas.openxmlformats.org/officeDocument/2006/math">
                      <m:r>
                        <a:rPr lang="en-US" sz="2200" b="0" i="1" smtClean="0">
                          <a:solidFill>
                            <a:schemeClr val="tx1">
                              <a:lumMod val="95000"/>
                              <a:lumOff val="5000"/>
                            </a:schemeClr>
                          </a:solidFill>
                          <a:latin typeface="Cambria Math" charset="0"/>
                          <a:ea typeface="Cambria Math" charset="0"/>
                          <a:cs typeface="Cambria Math" charset="0"/>
                        </a:rPr>
                        <m:t>                                         </m:t>
                      </m:r>
                      <m:sSub>
                        <m:sSubPr>
                          <m:ctrlPr>
                            <a:rPr lang="en-US" sz="2200" i="1" smtClean="0">
                              <a:solidFill>
                                <a:srgbClr val="0432FF"/>
                              </a:solidFill>
                              <a:latin typeface="Cambria Math" charset="0"/>
                              <a:ea typeface="Cambria Math" charset="0"/>
                              <a:cs typeface="Cambria Math" charset="0"/>
                            </a:rPr>
                          </m:ctrlPr>
                        </m:sSubPr>
                        <m:e>
                          <m:r>
                            <a:rPr lang="en-US" sz="2200" b="0" i="1" smtClean="0">
                              <a:solidFill>
                                <a:srgbClr val="0432FF"/>
                              </a:solidFill>
                              <a:latin typeface="Cambria Math" charset="0"/>
                              <a:ea typeface="Cambria Math" charset="0"/>
                              <a:cs typeface="Cambria Math" charset="0"/>
                            </a:rPr>
                            <m:t>    </m:t>
                          </m:r>
                          <m:r>
                            <a:rPr lang="en-US" sz="2200" i="1">
                              <a:solidFill>
                                <a:srgbClr val="0432FF"/>
                              </a:solidFill>
                              <a:latin typeface="Cambria Math" charset="0"/>
                              <a:ea typeface="Cambria Math" charset="0"/>
                              <a:cs typeface="Cambria Math" charset="0"/>
                            </a:rPr>
                            <m:t>𝐹</m:t>
                          </m:r>
                        </m:e>
                        <m:sub>
                          <m:r>
                            <a:rPr lang="en-US" sz="2200" i="1">
                              <a:solidFill>
                                <a:srgbClr val="0432FF"/>
                              </a:solidFill>
                              <a:latin typeface="Cambria Math" charset="0"/>
                              <a:ea typeface="Cambria Math" charset="0"/>
                              <a:cs typeface="Cambria Math" charset="0"/>
                            </a:rPr>
                            <m:t>𝑑</m:t>
                          </m:r>
                          <m:r>
                            <a:rPr lang="en-US" sz="2200" i="1">
                              <a:solidFill>
                                <a:srgbClr val="0432FF"/>
                              </a:solidFill>
                              <a:latin typeface="Cambria Math" charset="0"/>
                              <a:ea typeface="Cambria Math" charset="0"/>
                              <a:cs typeface="Cambria Math" charset="0"/>
                            </a:rPr>
                            <m:t>,</m:t>
                          </m:r>
                          <m:r>
                            <a:rPr lang="en-US" sz="2200" i="1">
                              <a:solidFill>
                                <a:srgbClr val="0432FF"/>
                              </a:solidFill>
                              <a:latin typeface="Cambria Math" charset="0"/>
                              <a:ea typeface="Cambria Math" charset="0"/>
                              <a:cs typeface="Cambria Math" charset="0"/>
                            </a:rPr>
                            <m:t>𝑠𝑔𝑠</m:t>
                          </m:r>
                        </m:sub>
                      </m:sSub>
                      <m:r>
                        <a:rPr lang="en-US" sz="2200" i="1">
                          <a:solidFill>
                            <a:srgbClr val="0432FF"/>
                          </a:solidFill>
                          <a:latin typeface="Cambria Math" charset="0"/>
                          <a:ea typeface="Cambria Math" charset="0"/>
                          <a:cs typeface="Cambria Math" charset="0"/>
                        </a:rPr>
                        <m:t>≈</m:t>
                      </m:r>
                      <m:r>
                        <m:rPr>
                          <m:nor/>
                        </m:rPr>
                        <a:rPr lang="en-US" sz="2200" dirty="0">
                          <a:solidFill>
                            <a:srgbClr val="0432FF"/>
                          </a:solidFill>
                        </a:rPr>
                        <m:t> </m:t>
                      </m:r>
                      <m:sSup>
                        <m:sSupPr>
                          <m:ctrlPr>
                            <a:rPr lang="en-US" sz="2200" i="1">
                              <a:solidFill>
                                <a:srgbClr val="0432FF"/>
                              </a:solidFill>
                              <a:latin typeface="Cambria Math" charset="0"/>
                              <a:ea typeface="Cambria Math" charset="0"/>
                              <a:cs typeface="Cambria Math" charset="0"/>
                            </a:rPr>
                          </m:ctrlPr>
                        </m:sSupPr>
                        <m:e>
                          <m:r>
                            <a:rPr lang="en-US" sz="2200" i="1">
                              <a:solidFill>
                                <a:srgbClr val="0432FF"/>
                              </a:solidFill>
                              <a:latin typeface="Cambria Math" charset="0"/>
                              <a:ea typeface="Cambria Math" charset="0"/>
                              <a:cs typeface="Cambria Math" charset="0"/>
                            </a:rPr>
                            <m:t>𝛽</m:t>
                          </m:r>
                        </m:e>
                        <m:sup>
                          <m:r>
                            <a:rPr lang="en-US" sz="2200" i="1">
                              <a:solidFill>
                                <a:srgbClr val="0432FF"/>
                              </a:solidFill>
                              <a:latin typeface="Cambria Math" charset="0"/>
                              <a:ea typeface="Cambria Math" charset="0"/>
                              <a:cs typeface="Cambria Math" charset="0"/>
                            </a:rPr>
                            <m:t>∗</m:t>
                          </m:r>
                        </m:sup>
                      </m:sSup>
                      <m:sSub>
                        <m:sSubPr>
                          <m:ctrlPr>
                            <a:rPr lang="en-US" sz="2200" i="1">
                              <a:solidFill>
                                <a:srgbClr val="0432FF"/>
                              </a:solidFill>
                              <a:latin typeface="Cambria Math" charset="0"/>
                              <a:ea typeface="Cambria Math" charset="0"/>
                              <a:cs typeface="Cambria Math" charset="0"/>
                            </a:rPr>
                          </m:ctrlPr>
                        </m:sSubPr>
                        <m:e>
                          <m:acc>
                            <m:accPr>
                              <m:chr m:val="̃"/>
                              <m:ctrlPr>
                                <a:rPr lang="en-US" sz="2200" b="1" i="1">
                                  <a:solidFill>
                                    <a:srgbClr val="0432FF"/>
                                  </a:solidFill>
                                  <a:latin typeface="Cambria Math" charset="0"/>
                                  <a:ea typeface="Cambria Math" charset="0"/>
                                  <a:cs typeface="Cambria Math" charset="0"/>
                                </a:rPr>
                              </m:ctrlPr>
                            </m:accPr>
                            <m:e>
                              <m:r>
                                <a:rPr lang="en-US" sz="2200" b="1" i="1">
                                  <a:solidFill>
                                    <a:srgbClr val="0432FF"/>
                                  </a:solidFill>
                                  <a:latin typeface="Cambria Math" charset="0"/>
                                  <a:ea typeface="Cambria Math" charset="0"/>
                                  <a:cs typeface="Cambria Math" charset="0"/>
                                </a:rPr>
                                <m:t>𝒗</m:t>
                              </m:r>
                            </m:e>
                          </m:acc>
                        </m:e>
                        <m:sub>
                          <m:r>
                            <a:rPr lang="en-US" sz="2200" i="1">
                              <a:solidFill>
                                <a:srgbClr val="0432FF"/>
                              </a:solidFill>
                              <a:latin typeface="Cambria Math" charset="0"/>
                              <a:ea typeface="Cambria Math" charset="0"/>
                              <a:cs typeface="Cambria Math" charset="0"/>
                            </a:rPr>
                            <m:t>𝑑</m:t>
                          </m:r>
                        </m:sub>
                      </m:sSub>
                    </m:oMath>
                  </m:oMathPara>
                </a14:m>
                <a:endParaRPr lang="en-US" sz="2200" i="1" dirty="0" smtClean="0">
                  <a:solidFill>
                    <a:schemeClr val="tx1">
                      <a:lumMod val="95000"/>
                      <a:lumOff val="5000"/>
                    </a:schemeClr>
                  </a:solidFill>
                  <a:latin typeface="Cambria Math" charset="0"/>
                  <a:ea typeface="Cambria Math" charset="0"/>
                  <a:cs typeface="Cambria Math" charset="0"/>
                </a:endParaRPr>
              </a:p>
              <a:p>
                <a:pPr marL="937260" lvl="3" hangingPunct="0">
                  <a:lnSpc>
                    <a:spcPts val="4660"/>
                  </a:lnSpc>
                </a:pPr>
                <a14:m>
                  <m:oMath xmlns:m="http://schemas.openxmlformats.org/officeDocument/2006/math">
                    <m:sSup>
                      <m:sSupPr>
                        <m:ctrlPr>
                          <a:rPr lang="en-US" sz="2200" i="1">
                            <a:solidFill>
                              <a:schemeClr val="tx1">
                                <a:lumMod val="95000"/>
                                <a:lumOff val="5000"/>
                              </a:schemeClr>
                            </a:solidFill>
                            <a:latin typeface="Cambria Math" charset="0"/>
                            <a:ea typeface="Cambria Math" charset="0"/>
                            <a:cs typeface="Cambria Math" charset="0"/>
                          </a:rPr>
                        </m:ctrlPr>
                      </m:sSupPr>
                      <m:e>
                        <m:r>
                          <a:rPr lang="en-US" sz="2200" i="1">
                            <a:solidFill>
                              <a:schemeClr val="tx1">
                                <a:lumMod val="95000"/>
                                <a:lumOff val="5000"/>
                              </a:schemeClr>
                            </a:solidFill>
                            <a:latin typeface="Cambria Math" charset="0"/>
                            <a:ea typeface="Cambria Math" charset="0"/>
                            <a:cs typeface="Cambria Math" charset="0"/>
                          </a:rPr>
                          <m:t>𝛽</m:t>
                        </m:r>
                      </m:e>
                      <m:sup>
                        <m:r>
                          <a:rPr lang="en-US" sz="2200" i="1">
                            <a:solidFill>
                              <a:schemeClr val="tx1">
                                <a:lumMod val="95000"/>
                                <a:lumOff val="5000"/>
                              </a:schemeClr>
                            </a:solidFill>
                            <a:latin typeface="Cambria Math" charset="0"/>
                            <a:ea typeface="Cambria Math" charset="0"/>
                            <a:cs typeface="Cambria Math" charset="0"/>
                          </a:rPr>
                          <m:t>∗</m:t>
                        </m:r>
                      </m:sup>
                    </m:sSup>
                  </m:oMath>
                </a14:m>
                <a:r>
                  <a:rPr lang="en-US" sz="2200" dirty="0" smtClean="0">
                    <a:solidFill>
                      <a:schemeClr val="tx1">
                        <a:lumMod val="95000"/>
                        <a:lumOff val="5000"/>
                      </a:schemeClr>
                    </a:solidFill>
                  </a:rPr>
                  <a:t>:   Microscopic drag coefficient evaluated with filtered variables</a:t>
                </a:r>
              </a:p>
              <a:p>
                <a:pPr marL="937260" lvl="3" hangingPunct="0">
                  <a:lnSpc>
                    <a:spcPts val="4660"/>
                  </a:lnSpc>
                </a:pPr>
                <a14:m>
                  <m:oMath xmlns:m="http://schemas.openxmlformats.org/officeDocument/2006/math">
                    <m:sSub>
                      <m:sSubPr>
                        <m:ctrlPr>
                          <a:rPr lang="en-US" sz="2200" i="1">
                            <a:solidFill>
                              <a:schemeClr val="tx1">
                                <a:lumMod val="95000"/>
                                <a:lumOff val="5000"/>
                              </a:schemeClr>
                            </a:solidFill>
                            <a:latin typeface="Cambria Math" charset="0"/>
                            <a:ea typeface="Cambria Math" charset="0"/>
                            <a:cs typeface="Cambria Math" charset="0"/>
                          </a:rPr>
                        </m:ctrlPr>
                      </m:sSubPr>
                      <m:e>
                        <m:acc>
                          <m:accPr>
                            <m:chr m:val="̃"/>
                            <m:ctrlPr>
                              <a:rPr lang="en-US" sz="2200" i="1">
                                <a:solidFill>
                                  <a:schemeClr val="tx1">
                                    <a:lumMod val="95000"/>
                                    <a:lumOff val="5000"/>
                                  </a:schemeClr>
                                </a:solidFill>
                                <a:latin typeface="Cambria Math" charset="0"/>
                                <a:ea typeface="Cambria Math" charset="0"/>
                                <a:cs typeface="Cambria Math" charset="0"/>
                              </a:rPr>
                            </m:ctrlPr>
                          </m:accPr>
                          <m:e>
                            <m:r>
                              <a:rPr lang="en-US" sz="2200" b="1" i="1">
                                <a:solidFill>
                                  <a:schemeClr val="tx1">
                                    <a:lumMod val="95000"/>
                                    <a:lumOff val="5000"/>
                                  </a:schemeClr>
                                </a:solidFill>
                                <a:latin typeface="Cambria Math" charset="0"/>
                                <a:ea typeface="Cambria Math" charset="0"/>
                                <a:cs typeface="Cambria Math" charset="0"/>
                              </a:rPr>
                              <m:t>𝒗</m:t>
                            </m:r>
                          </m:e>
                        </m:acc>
                      </m:e>
                      <m:sub>
                        <m:r>
                          <a:rPr lang="en-US" sz="2200" i="1">
                            <a:solidFill>
                              <a:schemeClr val="tx1">
                                <a:lumMod val="95000"/>
                                <a:lumOff val="5000"/>
                              </a:schemeClr>
                            </a:solidFill>
                            <a:latin typeface="Cambria Math" charset="0"/>
                            <a:ea typeface="Cambria Math" charset="0"/>
                            <a:cs typeface="Cambria Math" charset="0"/>
                          </a:rPr>
                          <m:t>𝑑</m:t>
                        </m:r>
                      </m:sub>
                    </m:sSub>
                  </m:oMath>
                </a14:m>
                <a:r>
                  <a:rPr lang="en-US" sz="2200" dirty="0" smtClean="0">
                    <a:solidFill>
                      <a:schemeClr val="tx1">
                        <a:lumMod val="95000"/>
                        <a:lumOff val="5000"/>
                      </a:schemeClr>
                    </a:solidFill>
                  </a:rPr>
                  <a:t> :  Drift velocity</a:t>
                </a:r>
              </a:p>
              <a:p>
                <a:pPr marL="662940" lvl="3" indent="0" hangingPunct="0">
                  <a:lnSpc>
                    <a:spcPts val="4660"/>
                  </a:lnSpc>
                  <a:buNone/>
                </a:pPr>
                <a:r>
                  <a:rPr lang="en-US" sz="2200" dirty="0" smtClean="0">
                    <a:solidFill>
                      <a:schemeClr val="tx1">
                        <a:lumMod val="95000"/>
                        <a:lumOff val="5000"/>
                      </a:schemeClr>
                    </a:solidFill>
                  </a:rPr>
                  <a:t>		           	</a:t>
                </a:r>
                <a14:m>
                  <m:oMath xmlns:m="http://schemas.openxmlformats.org/officeDocument/2006/math">
                    <m:sSub>
                      <m:sSubPr>
                        <m:ctrlPr>
                          <a:rPr lang="en-US" sz="2200" i="1" smtClean="0">
                            <a:solidFill>
                              <a:srgbClr val="0432FF"/>
                            </a:solidFill>
                            <a:latin typeface="Cambria Math" charset="0"/>
                            <a:ea typeface="Cambria Math" charset="0"/>
                            <a:cs typeface="Cambria Math" charset="0"/>
                          </a:rPr>
                        </m:ctrlPr>
                      </m:sSubPr>
                      <m:e>
                        <m:acc>
                          <m:accPr>
                            <m:chr m:val="̃"/>
                            <m:ctrlPr>
                              <a:rPr lang="en-US" sz="2200" i="1">
                                <a:solidFill>
                                  <a:srgbClr val="0432FF"/>
                                </a:solidFill>
                                <a:latin typeface="Cambria Math" charset="0"/>
                                <a:ea typeface="Cambria Math" charset="0"/>
                                <a:cs typeface="Cambria Math" charset="0"/>
                              </a:rPr>
                            </m:ctrlPr>
                          </m:accPr>
                          <m:e>
                            <m:r>
                              <a:rPr lang="en-US" sz="2200" b="1" i="1">
                                <a:solidFill>
                                  <a:srgbClr val="0432FF"/>
                                </a:solidFill>
                                <a:latin typeface="Cambria Math" charset="0"/>
                                <a:ea typeface="Cambria Math" charset="0"/>
                                <a:cs typeface="Cambria Math" charset="0"/>
                              </a:rPr>
                              <m:t>𝒗</m:t>
                            </m:r>
                          </m:e>
                        </m:acc>
                      </m:e>
                      <m:sub>
                        <m:r>
                          <a:rPr lang="en-US" sz="2200" i="1">
                            <a:solidFill>
                              <a:srgbClr val="0432FF"/>
                            </a:solidFill>
                            <a:latin typeface="Cambria Math" charset="0"/>
                            <a:ea typeface="Cambria Math" charset="0"/>
                            <a:cs typeface="Cambria Math" charset="0"/>
                          </a:rPr>
                          <m:t>𝑑</m:t>
                        </m:r>
                      </m:sub>
                    </m:sSub>
                    <m:r>
                      <a:rPr lang="en-US" sz="2200" b="0" i="1" smtClean="0">
                        <a:solidFill>
                          <a:srgbClr val="0432FF"/>
                        </a:solidFill>
                        <a:latin typeface="Cambria Math" charset="0"/>
                        <a:ea typeface="Cambria Math" charset="0"/>
                        <a:cs typeface="Cambria Math" charset="0"/>
                      </a:rPr>
                      <m:t>=</m:t>
                    </m:r>
                    <m:f>
                      <m:fPr>
                        <m:ctrlPr>
                          <a:rPr lang="mr-IN" sz="2200" i="1">
                            <a:solidFill>
                              <a:srgbClr val="0432FF"/>
                            </a:solidFill>
                            <a:latin typeface="Cambria Math" charset="0"/>
                            <a:ea typeface="Cambria Math" charset="0"/>
                            <a:cs typeface="Cambria Math" charset="0"/>
                          </a:rPr>
                        </m:ctrlPr>
                      </m:fPr>
                      <m:num>
                        <m:acc>
                          <m:accPr>
                            <m:chr m:val="̅"/>
                            <m:ctrlPr>
                              <a:rPr lang="mr-IN" sz="2200" i="1">
                                <a:solidFill>
                                  <a:srgbClr val="0432FF"/>
                                </a:solidFill>
                                <a:latin typeface="Cambria Math" charset="0"/>
                                <a:ea typeface="Cambria Math" charset="0"/>
                                <a:cs typeface="Cambria Math" charset="0"/>
                              </a:rPr>
                            </m:ctrlPr>
                          </m:accPr>
                          <m:e>
                            <m:r>
                              <a:rPr lang="en-US" sz="2200" i="1">
                                <a:solidFill>
                                  <a:srgbClr val="0432FF"/>
                                </a:solidFill>
                                <a:latin typeface="Cambria Math" charset="0"/>
                                <a:ea typeface="Cambria Math" charset="0"/>
                                <a:cs typeface="Cambria Math" charset="0"/>
                              </a:rPr>
                              <m:t>𝜙</m:t>
                            </m:r>
                            <m:sSub>
                              <m:sSubPr>
                                <m:ctrlPr>
                                  <a:rPr lang="en-US" sz="2200" i="1">
                                    <a:solidFill>
                                      <a:srgbClr val="0432FF"/>
                                    </a:solidFill>
                                    <a:latin typeface="Cambria Math" charset="0"/>
                                    <a:ea typeface="Cambria Math" charset="0"/>
                                    <a:cs typeface="Cambria Math" charset="0"/>
                                  </a:rPr>
                                </m:ctrlPr>
                              </m:sSubPr>
                              <m:e>
                                <m:r>
                                  <a:rPr lang="en-US" sz="2200" b="1" i="1">
                                    <a:solidFill>
                                      <a:srgbClr val="0432FF"/>
                                    </a:solidFill>
                                    <a:latin typeface="Cambria Math" charset="0"/>
                                    <a:ea typeface="Cambria Math" charset="0"/>
                                    <a:cs typeface="Cambria Math" charset="0"/>
                                  </a:rPr>
                                  <m:t>𝒖</m:t>
                                </m:r>
                              </m:e>
                              <m:sub>
                                <m:r>
                                  <a:rPr lang="en-US" sz="2200" i="1">
                                    <a:solidFill>
                                      <a:srgbClr val="0432FF"/>
                                    </a:solidFill>
                                    <a:latin typeface="Cambria Math" charset="0"/>
                                    <a:ea typeface="Cambria Math" charset="0"/>
                                    <a:cs typeface="Cambria Math" charset="0"/>
                                  </a:rPr>
                                  <m:t>𝑔</m:t>
                                </m:r>
                              </m:sub>
                            </m:sSub>
                          </m:e>
                        </m:acc>
                        <m:r>
                          <a:rPr lang="en-US" sz="2200" i="1">
                            <a:solidFill>
                              <a:srgbClr val="0432FF"/>
                            </a:solidFill>
                            <a:latin typeface="Cambria Math" charset="0"/>
                            <a:ea typeface="Cambria Math" charset="0"/>
                            <a:cs typeface="Cambria Math" charset="0"/>
                          </a:rPr>
                          <m:t>−</m:t>
                        </m:r>
                        <m:acc>
                          <m:accPr>
                            <m:chr m:val="̅"/>
                            <m:ctrlPr>
                              <a:rPr lang="en-US" sz="2200" i="1">
                                <a:solidFill>
                                  <a:srgbClr val="0432FF"/>
                                </a:solidFill>
                                <a:latin typeface="Cambria Math" charset="0"/>
                                <a:ea typeface="Cambria Math" charset="0"/>
                                <a:cs typeface="Cambria Math" charset="0"/>
                              </a:rPr>
                            </m:ctrlPr>
                          </m:accPr>
                          <m:e>
                            <m:r>
                              <a:rPr lang="en-US" sz="2200" i="1">
                                <a:solidFill>
                                  <a:srgbClr val="0432FF"/>
                                </a:solidFill>
                                <a:latin typeface="Cambria Math" charset="0"/>
                                <a:ea typeface="Cambria Math" charset="0"/>
                                <a:cs typeface="Cambria Math" charset="0"/>
                              </a:rPr>
                              <m:t>𝜙</m:t>
                            </m:r>
                          </m:e>
                        </m:acc>
                        <m:sSub>
                          <m:sSubPr>
                            <m:ctrlPr>
                              <a:rPr lang="en-US" sz="2200" i="1">
                                <a:solidFill>
                                  <a:srgbClr val="0432FF"/>
                                </a:solidFill>
                                <a:latin typeface="Cambria Math" charset="0"/>
                                <a:ea typeface="Cambria Math" charset="0"/>
                                <a:cs typeface="Cambria Math" charset="0"/>
                              </a:rPr>
                            </m:ctrlPr>
                          </m:sSubPr>
                          <m:e>
                            <m:acc>
                              <m:accPr>
                                <m:chr m:val="̃"/>
                                <m:ctrlPr>
                                  <a:rPr lang="en-US" sz="2200" i="1">
                                    <a:solidFill>
                                      <a:srgbClr val="0432FF"/>
                                    </a:solidFill>
                                    <a:latin typeface="Cambria Math" charset="0"/>
                                    <a:ea typeface="Cambria Math" charset="0"/>
                                    <a:cs typeface="Cambria Math" charset="0"/>
                                  </a:rPr>
                                </m:ctrlPr>
                              </m:accPr>
                              <m:e>
                                <m:r>
                                  <a:rPr lang="en-US" sz="2200" b="1" i="1">
                                    <a:solidFill>
                                      <a:srgbClr val="0432FF"/>
                                    </a:solidFill>
                                    <a:latin typeface="Cambria Math" charset="0"/>
                                    <a:ea typeface="Cambria Math" charset="0"/>
                                    <a:cs typeface="Cambria Math" charset="0"/>
                                  </a:rPr>
                                  <m:t>𝒖</m:t>
                                </m:r>
                              </m:e>
                            </m:acc>
                          </m:e>
                          <m:sub>
                            <m:r>
                              <a:rPr lang="en-US" sz="2200" i="1">
                                <a:solidFill>
                                  <a:srgbClr val="0432FF"/>
                                </a:solidFill>
                                <a:latin typeface="Cambria Math" charset="0"/>
                                <a:ea typeface="Cambria Math" charset="0"/>
                                <a:cs typeface="Cambria Math" charset="0"/>
                              </a:rPr>
                              <m:t>𝑔</m:t>
                            </m:r>
                          </m:sub>
                        </m:sSub>
                      </m:num>
                      <m:den>
                        <m:acc>
                          <m:accPr>
                            <m:chr m:val="̅"/>
                            <m:ctrlPr>
                              <a:rPr lang="mr-IN" sz="2200" i="1">
                                <a:solidFill>
                                  <a:srgbClr val="0432FF"/>
                                </a:solidFill>
                                <a:latin typeface="Cambria Math" charset="0"/>
                                <a:ea typeface="Cambria Math" charset="0"/>
                                <a:cs typeface="Cambria Math" charset="0"/>
                              </a:rPr>
                            </m:ctrlPr>
                          </m:accPr>
                          <m:e>
                            <m:r>
                              <a:rPr lang="en-US" sz="2200" i="1">
                                <a:solidFill>
                                  <a:srgbClr val="0432FF"/>
                                </a:solidFill>
                                <a:latin typeface="Cambria Math" charset="0"/>
                                <a:ea typeface="Cambria Math" charset="0"/>
                                <a:cs typeface="Cambria Math" charset="0"/>
                              </a:rPr>
                              <m:t>𝜙</m:t>
                            </m:r>
                          </m:e>
                        </m:acc>
                      </m:den>
                    </m:f>
                  </m:oMath>
                </a14:m>
                <a:endParaRPr lang="en-US" sz="2200" i="1" dirty="0">
                  <a:solidFill>
                    <a:schemeClr val="tx1">
                      <a:lumMod val="95000"/>
                      <a:lumOff val="5000"/>
                    </a:schemeClr>
                  </a:solidFill>
                  <a:latin typeface="Cambria Math" charset="0"/>
                  <a:ea typeface="Cambria Math" charset="0"/>
                  <a:cs typeface="Cambria Math" charset="0"/>
                </a:endParaRPr>
              </a:p>
              <a:p>
                <a:pPr lvl="1">
                  <a:buFont typeface="Wingdings" charset="2"/>
                  <a:buChar char="Ø"/>
                </a:pPr>
                <a:endParaRPr lang="en-US" sz="1800" dirty="0" smtClean="0"/>
              </a:p>
            </p:txBody>
          </p:sp>
        </mc:Choice>
        <mc:Fallback xmlns="">
          <p:sp>
            <p:nvSpPr>
              <p:cNvPr id="2" name="Text Placeholder 1"/>
              <p:cNvSpPr>
                <a:spLocks noGrp="1" noRot="1" noChangeAspect="1" noMove="1" noResize="1" noEditPoints="1" noAdjustHandles="1" noChangeArrowheads="1" noChangeShapeType="1" noTextEdit="1"/>
              </p:cNvSpPr>
              <p:nvPr>
                <p:ph type="body" idx="1"/>
              </p:nvPr>
            </p:nvSpPr>
            <p:spPr>
              <a:xfrm>
                <a:off x="480053" y="1458614"/>
                <a:ext cx="8515191" cy="4004429"/>
              </a:xfrm>
              <a:blipFill rotWithShape="0">
                <a:blip r:embed="rId3"/>
                <a:stretch>
                  <a:fillRect r="-1360"/>
                </a:stretch>
              </a:blipFill>
            </p:spPr>
            <p:txBody>
              <a:bodyPr/>
              <a:lstStyle/>
              <a:p>
                <a:r>
                  <a:rPr lang="en-US">
                    <a:noFill/>
                  </a:rPr>
                  <a:t> </a:t>
                </a:r>
              </a:p>
            </p:txBody>
          </p:sp>
        </mc:Fallback>
      </mc:AlternateContent>
      <p:sp>
        <p:nvSpPr>
          <p:cNvPr id="3" name="Title 2"/>
          <p:cNvSpPr>
            <a:spLocks noGrp="1"/>
          </p:cNvSpPr>
          <p:nvPr>
            <p:ph type="title"/>
          </p:nvPr>
        </p:nvSpPr>
        <p:spPr>
          <a:xfrm>
            <a:off x="0" y="0"/>
            <a:ext cx="9144000" cy="1008650"/>
          </a:xfrm>
        </p:spPr>
        <p:txBody>
          <a:bodyPr/>
          <a:lstStyle/>
          <a:p>
            <a:r>
              <a:rPr lang="en-US" dirty="0">
                <a:solidFill>
                  <a:srgbClr val="0432FF"/>
                </a:solidFill>
              </a:rPr>
              <a:t>Modeling filtered drag force</a:t>
            </a:r>
          </a:p>
        </p:txBody>
      </p:sp>
      <p:sp>
        <p:nvSpPr>
          <p:cNvPr id="5" name="Slide Number Placeholder 4"/>
          <p:cNvSpPr>
            <a:spLocks noGrp="1"/>
          </p:cNvSpPr>
          <p:nvPr>
            <p:ph type="sldNum" sz="quarter" idx="2"/>
          </p:nvPr>
        </p:nvSpPr>
        <p:spPr/>
        <p:txBody>
          <a:bodyPr/>
          <a:lstStyle/>
          <a:p>
            <a:fld id="{C713A3F5-63FC-9E4D-8C18-75203108277E}" type="slidenum">
              <a:rPr lang="en-US" smtClean="0"/>
              <a:t>7</a:t>
            </a:fld>
            <a:endParaRPr lang="en-US"/>
          </a:p>
        </p:txBody>
      </p:sp>
      <p:sp>
        <p:nvSpPr>
          <p:cNvPr id="6" name="TextBox 5"/>
          <p:cNvSpPr txBox="1"/>
          <p:nvPr/>
        </p:nvSpPr>
        <p:spPr>
          <a:xfrm>
            <a:off x="167455" y="1161441"/>
            <a:ext cx="7595475"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lvl="1" hangingPunct="0"/>
            <a:r>
              <a:rPr lang="en-US" sz="2400" b="1" dirty="0"/>
              <a:t>Toulouse group approach</a:t>
            </a:r>
            <a:r>
              <a:rPr lang="en-US" sz="2400" b="1" baseline="30000" dirty="0"/>
              <a:t>5,6</a:t>
            </a:r>
            <a:r>
              <a:rPr lang="en-US" sz="2400" b="1" dirty="0"/>
              <a:t> and also our current </a:t>
            </a:r>
            <a:r>
              <a:rPr lang="en-US" sz="2400" b="1" dirty="0" smtClean="0"/>
              <a:t>approach</a:t>
            </a:r>
            <a:r>
              <a:rPr lang="en-US" sz="2400" b="1" baseline="30000" dirty="0" smtClean="0"/>
              <a:t>7</a:t>
            </a:r>
            <a:endParaRPr lang="en-US" sz="2400" b="1" baseline="30000" dirty="0"/>
          </a:p>
        </p:txBody>
      </p:sp>
      <p:sp>
        <p:nvSpPr>
          <p:cNvPr id="7" name="Rectangle 6"/>
          <p:cNvSpPr/>
          <p:nvPr/>
        </p:nvSpPr>
        <p:spPr>
          <a:xfrm>
            <a:off x="480053" y="4295528"/>
            <a:ext cx="7714754" cy="1392498"/>
          </a:xfrm>
          <a:prstGeom prst="rect">
            <a:avLst/>
          </a:prstGeom>
        </p:spPr>
        <p:txBody>
          <a:bodyPr wrap="square">
            <a:spAutoFit/>
          </a:bodyPr>
          <a:lstStyle/>
          <a:p>
            <a:pPr marL="1017270" lvl="1" indent="-285750">
              <a:spcBef>
                <a:spcPts val="600"/>
              </a:spcBef>
              <a:buFont typeface="Arial" charset="0"/>
              <a:buChar char="•"/>
            </a:pPr>
            <a:r>
              <a:rPr lang="en-US" dirty="0">
                <a:solidFill>
                  <a:srgbClr val="0096FF"/>
                </a:solidFill>
              </a:rPr>
              <a:t>Takes into account </a:t>
            </a:r>
            <a:r>
              <a:rPr lang="en-US" dirty="0" err="1">
                <a:solidFill>
                  <a:srgbClr val="0096FF"/>
                </a:solidFill>
              </a:rPr>
              <a:t>inhomogeneities</a:t>
            </a:r>
            <a:r>
              <a:rPr lang="en-US" dirty="0">
                <a:solidFill>
                  <a:srgbClr val="0096FF"/>
                </a:solidFill>
              </a:rPr>
              <a:t> inside filtering volume</a:t>
            </a:r>
          </a:p>
          <a:p>
            <a:pPr marL="1017270" lvl="1" indent="-285750">
              <a:spcBef>
                <a:spcPts val="600"/>
              </a:spcBef>
              <a:buFont typeface="Arial" charset="0"/>
              <a:buChar char="•"/>
            </a:pPr>
            <a:r>
              <a:rPr lang="en-US" dirty="0">
                <a:solidFill>
                  <a:srgbClr val="0096FF"/>
                </a:solidFill>
              </a:rPr>
              <a:t> Difference between filtered gas velocity and gas velocity seen by the particles</a:t>
            </a:r>
          </a:p>
          <a:p>
            <a:pPr marL="1017270" lvl="1" indent="-285750">
              <a:spcBef>
                <a:spcPts val="600"/>
              </a:spcBef>
              <a:buFont typeface="Arial" charset="0"/>
              <a:buChar char="•"/>
            </a:pPr>
            <a:r>
              <a:rPr lang="en-US" dirty="0"/>
              <a:t> </a:t>
            </a:r>
            <a:r>
              <a:rPr lang="en-US" dirty="0">
                <a:solidFill>
                  <a:srgbClr val="FF0000"/>
                </a:solidFill>
              </a:rPr>
              <a:t>Not available in coarse simulations   - need to be modeled</a:t>
            </a:r>
          </a:p>
        </p:txBody>
      </p:sp>
      <p:sp>
        <p:nvSpPr>
          <p:cNvPr id="8" name="TextBox 7"/>
          <p:cNvSpPr txBox="1"/>
          <p:nvPr/>
        </p:nvSpPr>
        <p:spPr>
          <a:xfrm>
            <a:off x="1000125" y="5913008"/>
            <a:ext cx="8143875"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r>
              <a:rPr lang="en-US" sz="1400" dirty="0"/>
              <a:t>5</a:t>
            </a:r>
            <a:r>
              <a:rPr lang="en-US" sz="1400" dirty="0" smtClean="0"/>
              <a:t>. </a:t>
            </a:r>
            <a:r>
              <a:rPr lang="en-US" sz="1400" dirty="0" err="1" smtClean="0"/>
              <a:t>Parmentier</a:t>
            </a:r>
            <a:r>
              <a:rPr lang="en-US" sz="1400" dirty="0"/>
              <a:t>, J.-F., </a:t>
            </a:r>
            <a:r>
              <a:rPr lang="en-US" sz="1400" dirty="0" err="1"/>
              <a:t>Simonin</a:t>
            </a:r>
            <a:r>
              <a:rPr lang="en-US" sz="1400" dirty="0"/>
              <a:t>, O. and </a:t>
            </a:r>
            <a:r>
              <a:rPr lang="en-US" sz="1400" dirty="0" err="1"/>
              <a:t>Delsart</a:t>
            </a:r>
            <a:r>
              <a:rPr lang="en-US" sz="1400" dirty="0"/>
              <a:t>, O</a:t>
            </a:r>
            <a:r>
              <a:rPr lang="en-US" sz="1400" dirty="0" smtClean="0"/>
              <a:t>., </a:t>
            </a:r>
            <a:r>
              <a:rPr lang="en-US" sz="1400" dirty="0"/>
              <a:t>(2012), </a:t>
            </a:r>
            <a:r>
              <a:rPr lang="en-US" sz="1400" dirty="0" err="1" smtClean="0"/>
              <a:t>AIChE</a:t>
            </a:r>
            <a:r>
              <a:rPr lang="en-US" sz="1400" dirty="0" smtClean="0"/>
              <a:t> </a:t>
            </a:r>
            <a:r>
              <a:rPr lang="en-US" sz="1400" dirty="0"/>
              <a:t>J., 58: 1084–1098</a:t>
            </a:r>
            <a:endParaRPr lang="en-US" sz="1400" dirty="0">
              <a:solidFill>
                <a:srgbClr val="000000"/>
              </a:solidFill>
              <a:sym typeface="Calibri"/>
            </a:endParaRPr>
          </a:p>
          <a:p>
            <a:pPr hangingPunct="0"/>
            <a:r>
              <a:rPr lang="en-US" sz="1400" dirty="0"/>
              <a:t>6</a:t>
            </a:r>
            <a:r>
              <a:rPr lang="en-US" sz="1400" dirty="0" smtClean="0"/>
              <a:t>. </a:t>
            </a:r>
            <a:r>
              <a:rPr lang="en-US" sz="1400" dirty="0" err="1" smtClean="0"/>
              <a:t>Ozel</a:t>
            </a:r>
            <a:r>
              <a:rPr lang="en-US" sz="1400" dirty="0"/>
              <a:t>, </a:t>
            </a:r>
            <a:r>
              <a:rPr lang="en-US" sz="1400" dirty="0" smtClean="0"/>
              <a:t>A.,</a:t>
            </a:r>
            <a:r>
              <a:rPr lang="en-US" sz="1400" dirty="0" err="1" smtClean="0"/>
              <a:t>Fede</a:t>
            </a:r>
            <a:r>
              <a:rPr lang="en-US" sz="1400" dirty="0"/>
              <a:t>, </a:t>
            </a:r>
            <a:r>
              <a:rPr lang="en-US" sz="1400" dirty="0" smtClean="0"/>
              <a:t>P.,  </a:t>
            </a:r>
            <a:r>
              <a:rPr lang="en-US" sz="1400" dirty="0" err="1"/>
              <a:t>Simonin</a:t>
            </a:r>
            <a:r>
              <a:rPr lang="en-US" sz="1400" dirty="0"/>
              <a:t>, </a:t>
            </a:r>
            <a:r>
              <a:rPr lang="en-US" sz="1400" dirty="0" smtClean="0"/>
              <a:t>O., (</a:t>
            </a:r>
            <a:r>
              <a:rPr lang="en-US" sz="1400" dirty="0"/>
              <a:t>2013) </a:t>
            </a:r>
            <a:r>
              <a:rPr lang="en-US" sz="1400" dirty="0" smtClean="0"/>
              <a:t>Int. J </a:t>
            </a:r>
            <a:r>
              <a:rPr lang="en-US" sz="1400" dirty="0" err="1" smtClean="0"/>
              <a:t>Multiph</a:t>
            </a:r>
            <a:r>
              <a:rPr lang="en-US" sz="1400" dirty="0" smtClean="0"/>
              <a:t>. </a:t>
            </a:r>
            <a:r>
              <a:rPr lang="en-US" sz="1400" dirty="0"/>
              <a:t>Flow, </a:t>
            </a:r>
            <a:r>
              <a:rPr lang="en-US" sz="1400" dirty="0" smtClean="0"/>
              <a:t>55:43-63 0301 -93222.</a:t>
            </a:r>
          </a:p>
          <a:p>
            <a:pPr hangingPunct="0"/>
            <a:r>
              <a:rPr lang="en-US" sz="1400" dirty="0"/>
              <a:t>7</a:t>
            </a:r>
            <a:r>
              <a:rPr lang="en-US" sz="1400" dirty="0" smtClean="0"/>
              <a:t>. </a:t>
            </a:r>
            <a:r>
              <a:rPr lang="en-US" sz="1400" dirty="0" err="1" smtClean="0"/>
              <a:t>Ozel</a:t>
            </a:r>
            <a:r>
              <a:rPr lang="en-US" sz="1400" dirty="0" smtClean="0"/>
              <a:t>, A. et al., (2017) </a:t>
            </a:r>
            <a:r>
              <a:rPr lang="en-US" sz="1400" i="1" dirty="0" smtClean="0"/>
              <a:t>Physics of Fluid </a:t>
            </a:r>
            <a:r>
              <a:rPr lang="en-US" sz="1400" dirty="0" smtClean="0"/>
              <a:t>(2017) 29: 103308.</a:t>
            </a:r>
          </a:p>
        </p:txBody>
      </p:sp>
    </p:spTree>
    <p:extLst>
      <p:ext uri="{BB962C8B-B14F-4D97-AF65-F5344CB8AC3E}">
        <p14:creationId xmlns:p14="http://schemas.microsoft.com/office/powerpoint/2010/main" val="345254716"/>
      </p:ext>
    </p:extLst>
  </p:cSld>
  <p:clrMapOvr>
    <a:masterClrMapping/>
  </p:clrMapOvr>
  <p:transition spd="med" advTm="42329"/>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 Placeholder 1"/>
              <p:cNvSpPr>
                <a:spLocks noGrp="1"/>
              </p:cNvSpPr>
              <p:nvPr>
                <p:ph type="body" idx="1"/>
              </p:nvPr>
            </p:nvSpPr>
            <p:spPr>
              <a:xfrm>
                <a:off x="457199" y="1143000"/>
                <a:ext cx="8389288" cy="5208588"/>
              </a:xfrm>
            </p:spPr>
            <p:txBody>
              <a:bodyPr>
                <a:normAutofit fontScale="92500"/>
              </a:bodyPr>
              <a:lstStyle/>
              <a:p>
                <a:r>
                  <a:rPr lang="en-US" dirty="0" smtClean="0">
                    <a:solidFill>
                      <a:srgbClr val="0432FF"/>
                    </a:solidFill>
                  </a:rPr>
                  <a:t>Drag correction needs drift velocity</a:t>
                </a:r>
              </a:p>
              <a:p>
                <a:pPr lvl="1"/>
                <a:r>
                  <a:rPr lang="en-US" dirty="0" smtClean="0">
                    <a:solidFill>
                      <a:schemeClr val="tx1"/>
                    </a:solidFill>
                  </a:rPr>
                  <a:t>Challenge</a:t>
                </a:r>
                <a:r>
                  <a:rPr lang="en-US" dirty="0">
                    <a:solidFill>
                      <a:schemeClr val="tx1"/>
                    </a:solidFill>
                  </a:rPr>
                  <a:t>: drift velocity is NOT available </a:t>
                </a:r>
                <a:r>
                  <a:rPr lang="en-US" dirty="0" smtClean="0">
                    <a:solidFill>
                      <a:schemeClr val="tx1"/>
                    </a:solidFill>
                  </a:rPr>
                  <a:t>in a filtered model simulation. </a:t>
                </a:r>
              </a:p>
              <a:p>
                <a:pPr lvl="1"/>
                <a:r>
                  <a:rPr lang="en-US" dirty="0" smtClean="0">
                    <a:solidFill>
                      <a:schemeClr val="tx1"/>
                    </a:solidFill>
                  </a:rPr>
                  <a:t>It needs to be estimated</a:t>
                </a:r>
                <a:r>
                  <a:rPr lang="en-US" baseline="30000" dirty="0" smtClean="0">
                    <a:solidFill>
                      <a:schemeClr val="tx1"/>
                    </a:solidFill>
                  </a:rPr>
                  <a:t>5-7</a:t>
                </a:r>
                <a:endParaRPr lang="en-US" dirty="0" smtClean="0">
                  <a:solidFill>
                    <a:schemeClr val="tx1"/>
                  </a:solidFill>
                </a:endParaRPr>
              </a:p>
              <a:p>
                <a:pPr lvl="2"/>
                <a:r>
                  <a:rPr lang="en-US" dirty="0" smtClean="0">
                    <a:solidFill>
                      <a:schemeClr val="tx1"/>
                    </a:solidFill>
                  </a:rPr>
                  <a:t>Scale </a:t>
                </a:r>
                <a:r>
                  <a:rPr lang="en-US" dirty="0">
                    <a:solidFill>
                      <a:schemeClr val="tx1"/>
                    </a:solidFill>
                  </a:rPr>
                  <a:t>similarity </a:t>
                </a:r>
                <a:r>
                  <a:rPr lang="en-US" dirty="0" smtClean="0">
                    <a:solidFill>
                      <a:schemeClr val="tx1"/>
                    </a:solidFill>
                  </a:rPr>
                  <a:t>approach </a:t>
                </a:r>
              </a:p>
              <a:p>
                <a:pPr lvl="3"/>
                <a:r>
                  <a:rPr lang="en-US" dirty="0" smtClean="0">
                    <a:solidFill>
                      <a:schemeClr val="tx1"/>
                    </a:solidFill>
                  </a:rPr>
                  <a:t>Good a priori result</a:t>
                </a:r>
              </a:p>
              <a:p>
                <a:pPr lvl="4"/>
                <a:r>
                  <a:rPr lang="en-US" dirty="0" smtClean="0">
                    <a:solidFill>
                      <a:schemeClr val="tx1"/>
                    </a:solidFill>
                  </a:rPr>
                  <a:t>Pearson correlation coefficient : 0.8 for </a:t>
                </a:r>
                <a14:m>
                  <m:oMath xmlns:m="http://schemas.openxmlformats.org/officeDocument/2006/math">
                    <m:sSub>
                      <m:sSubPr>
                        <m:ctrlPr>
                          <a:rPr lang="en-US" i="1">
                            <a:latin typeface="Cambria Math" charset="0"/>
                          </a:rPr>
                        </m:ctrlPr>
                      </m:sSubPr>
                      <m:e>
                        <m:r>
                          <a:rPr lang="en-US" i="1">
                            <a:latin typeface="Cambria Math" charset="0"/>
                          </a:rPr>
                          <m:t>𝑣</m:t>
                        </m:r>
                      </m:e>
                      <m:sub>
                        <m:r>
                          <a:rPr lang="en-US" i="1">
                            <a:latin typeface="Cambria Math" charset="0"/>
                          </a:rPr>
                          <m:t>𝑑</m:t>
                        </m:r>
                        <m:r>
                          <a:rPr lang="en-US" i="1">
                            <a:latin typeface="Cambria Math" charset="0"/>
                          </a:rPr>
                          <m:t>,</m:t>
                        </m:r>
                        <m:r>
                          <a:rPr lang="en-US" i="1">
                            <a:latin typeface="Cambria Math" charset="0"/>
                          </a:rPr>
                          <m:t>𝑧</m:t>
                        </m:r>
                      </m:sub>
                    </m:sSub>
                  </m:oMath>
                </a14:m>
                <a:r>
                  <a:rPr lang="en-US" dirty="0" smtClean="0">
                    <a:solidFill>
                      <a:schemeClr val="tx1"/>
                    </a:solidFill>
                  </a:rPr>
                  <a:t> with </a:t>
                </a:r>
                <a14:m>
                  <m:oMath xmlns:m="http://schemas.openxmlformats.org/officeDocument/2006/math">
                    <m:sSub>
                      <m:sSubPr>
                        <m:ctrlPr>
                          <a:rPr lang="en-US" altLang="zh-CN" i="1">
                            <a:latin typeface="Cambria Math" charset="0"/>
                          </a:rPr>
                        </m:ctrlPr>
                      </m:sSubPr>
                      <m:e>
                        <m:r>
                          <a:rPr lang="en-US" i="1" smtClean="0">
                            <a:latin typeface="Cambria Math" charset="0"/>
                          </a:rPr>
                          <m:t> </m:t>
                        </m:r>
                        <m:r>
                          <a:rPr lang="en-US" i="1">
                            <a:latin typeface="Cambria Math" charset="0"/>
                          </a:rPr>
                          <m:t> </m:t>
                        </m:r>
                        <m:acc>
                          <m:accPr>
                            <m:chr m:val="̅"/>
                            <m:ctrlPr>
                              <a:rPr lang="en-US" altLang="zh-CN" i="1">
                                <a:latin typeface="Cambria Math" charset="0"/>
                              </a:rPr>
                            </m:ctrlPr>
                          </m:accPr>
                          <m:e>
                            <m:r>
                              <a:rPr lang="en-US" altLang="zh-CN" i="1">
                                <a:latin typeface="Cambria Math" charset="0"/>
                              </a:rPr>
                              <m:t>𝜙</m:t>
                            </m:r>
                            <m:r>
                              <a:rPr lang="en-US" altLang="zh-CN" i="1">
                                <a:latin typeface="Cambria Math" charset="0"/>
                              </a:rPr>
                              <m:t> </m:t>
                            </m:r>
                          </m:e>
                        </m:acc>
                      </m:e>
                      <m:sub>
                        <m:r>
                          <a:rPr lang="en-US" altLang="zh-CN" i="1">
                            <a:latin typeface="Cambria Math" charset="0"/>
                          </a:rPr>
                          <m:t>𝑠</m:t>
                        </m:r>
                      </m:sub>
                    </m:sSub>
                    <m:r>
                      <a:rPr lang="en-US" altLang="zh-CN" b="0" i="1" smtClean="0">
                        <a:latin typeface="Cambria Math" charset="0"/>
                      </a:rPr>
                      <m:t> &amp; </m:t>
                    </m:r>
                    <m:sSub>
                      <m:sSubPr>
                        <m:ctrlPr>
                          <a:rPr lang="en-US" altLang="zh-CN" i="1">
                            <a:latin typeface="Cambria Math" charset="0"/>
                          </a:rPr>
                        </m:ctrlPr>
                      </m:sSubPr>
                      <m:e>
                        <m:acc>
                          <m:accPr>
                            <m:chr m:val="̃"/>
                            <m:ctrlPr>
                              <a:rPr lang="en-US" altLang="zh-CN" i="1">
                                <a:latin typeface="Cambria Math" charset="0"/>
                              </a:rPr>
                            </m:ctrlPr>
                          </m:accPr>
                          <m:e>
                            <m:r>
                              <a:rPr lang="en-US" altLang="zh-CN" i="1">
                                <a:latin typeface="Cambria Math" charset="0"/>
                              </a:rPr>
                              <m:t>𝑢</m:t>
                            </m:r>
                          </m:e>
                        </m:acc>
                      </m:e>
                      <m:sub>
                        <m:r>
                          <a:rPr lang="en-US" altLang="zh-CN" i="1">
                            <a:latin typeface="Cambria Math" charset="0"/>
                          </a:rPr>
                          <m:t>𝑠𝑙𝑖𝑝</m:t>
                        </m:r>
                      </m:sub>
                    </m:sSub>
                  </m:oMath>
                </a14:m>
                <a:r>
                  <a:rPr lang="en-US" dirty="0" smtClean="0">
                    <a:solidFill>
                      <a:schemeClr val="tx1"/>
                    </a:solidFill>
                  </a:rPr>
                  <a:t> ( for smaller filter size)</a:t>
                </a:r>
                <a:endParaRPr lang="en-US" dirty="0" smtClean="0">
                  <a:solidFill>
                    <a:schemeClr val="tx1"/>
                  </a:solidFill>
                </a:endParaRPr>
              </a:p>
              <a:p>
                <a:pPr lvl="3"/>
                <a:r>
                  <a:rPr lang="en-US" dirty="0" smtClean="0">
                    <a:solidFill>
                      <a:schemeClr val="tx1"/>
                    </a:solidFill>
                  </a:rPr>
                  <a:t>Good agreement between fine and coarse simulation results</a:t>
                </a:r>
              </a:p>
              <a:p>
                <a:pPr lvl="1"/>
                <a:r>
                  <a:rPr lang="en-US" dirty="0" smtClean="0">
                    <a:solidFill>
                      <a:schemeClr val="tx1"/>
                    </a:solidFill>
                  </a:rPr>
                  <a:t>Approach </a:t>
                </a:r>
                <a:r>
                  <a:rPr lang="en-US" dirty="0" smtClean="0">
                    <a:solidFill>
                      <a:schemeClr val="tx1"/>
                    </a:solidFill>
                  </a:rPr>
                  <a:t>in the current study</a:t>
                </a:r>
              </a:p>
              <a:p>
                <a:pPr lvl="3">
                  <a:buFont typeface="Courier New" charset="0"/>
                  <a:buChar char="o"/>
                </a:pPr>
                <a:r>
                  <a:rPr lang="en-US" dirty="0" smtClean="0">
                    <a:solidFill>
                      <a:schemeClr val="tx1"/>
                    </a:solidFill>
                  </a:rPr>
                  <a:t>Derive a transport equation for drift velocity</a:t>
                </a:r>
              </a:p>
              <a:p>
                <a:pPr lvl="3">
                  <a:buFont typeface="Courier New" charset="0"/>
                  <a:buChar char="o"/>
                </a:pPr>
                <a:r>
                  <a:rPr lang="en-US" dirty="0" smtClean="0">
                    <a:solidFill>
                      <a:schemeClr val="tx1"/>
                    </a:solidFill>
                  </a:rPr>
                  <a:t>Analyze the transport equation to identify key quantities</a:t>
                </a:r>
              </a:p>
              <a:p>
                <a:pPr lvl="3">
                  <a:buFont typeface="Courier New" charset="0"/>
                  <a:buChar char="o"/>
                </a:pPr>
                <a:r>
                  <a:rPr lang="en-US" dirty="0" smtClean="0">
                    <a:solidFill>
                      <a:schemeClr val="tx1"/>
                    </a:solidFill>
                  </a:rPr>
                  <a:t>Use data mining approach to obtain closure model</a:t>
                </a:r>
                <a:endParaRPr lang="en-US" dirty="0">
                  <a:solidFill>
                    <a:schemeClr val="tx1"/>
                  </a:solidFill>
                </a:endParaRPr>
              </a:p>
              <a:p>
                <a:pPr marL="0" indent="0" defTabSz="914400" hangingPunct="0">
                  <a:spcBef>
                    <a:spcPts val="0"/>
                  </a:spcBef>
                  <a:buSzTx/>
                  <a:buNone/>
                </a:pPr>
                <a:endParaRPr lang="en-US" b="1" dirty="0" smtClean="0">
                  <a:solidFill>
                    <a:schemeClr val="tx1"/>
                  </a:solidFill>
                </a:endParaRPr>
              </a:p>
              <a:p>
                <a:pPr lvl="2"/>
                <a:endParaRPr lang="en-US" dirty="0">
                  <a:solidFill>
                    <a:schemeClr val="tx1"/>
                  </a:solidFill>
                </a:endParaRPr>
              </a:p>
            </p:txBody>
          </p:sp>
        </mc:Choice>
        <mc:Fallback>
          <p:sp>
            <p:nvSpPr>
              <p:cNvPr id="2" name="Text Placeholder 1"/>
              <p:cNvSpPr>
                <a:spLocks noGrp="1" noRot="1" noChangeAspect="1" noMove="1" noResize="1" noEditPoints="1" noAdjustHandles="1" noChangeArrowheads="1" noChangeShapeType="1" noTextEdit="1"/>
              </p:cNvSpPr>
              <p:nvPr>
                <p:ph type="body" idx="1"/>
              </p:nvPr>
            </p:nvSpPr>
            <p:spPr>
              <a:xfrm>
                <a:off x="457199" y="1143000"/>
                <a:ext cx="8389288" cy="5208588"/>
              </a:xfrm>
              <a:blipFill rotWithShape="0">
                <a:blip r:embed="rId3"/>
                <a:stretch>
                  <a:fillRect l="-1381" t="-820" b="-1054"/>
                </a:stretch>
              </a:blipFill>
            </p:spPr>
            <p:txBody>
              <a:bodyPr/>
              <a:lstStyle/>
              <a:p>
                <a:r>
                  <a:rPr lang="en-US">
                    <a:noFill/>
                  </a:rPr>
                  <a:t> </a:t>
                </a:r>
              </a:p>
            </p:txBody>
          </p:sp>
        </mc:Fallback>
      </mc:AlternateContent>
      <p:sp>
        <p:nvSpPr>
          <p:cNvPr id="3" name="Title 2"/>
          <p:cNvSpPr>
            <a:spLocks noGrp="1"/>
          </p:cNvSpPr>
          <p:nvPr>
            <p:ph type="title"/>
          </p:nvPr>
        </p:nvSpPr>
        <p:spPr>
          <a:xfrm>
            <a:off x="0" y="0"/>
            <a:ext cx="9144000" cy="982882"/>
          </a:xfrm>
        </p:spPr>
        <p:txBody>
          <a:bodyPr/>
          <a:lstStyle/>
          <a:p>
            <a:r>
              <a:rPr lang="en-US" dirty="0" smtClean="0">
                <a:solidFill>
                  <a:srgbClr val="0432FF"/>
                </a:solidFill>
              </a:rPr>
              <a:t>Drift velocity for drag force correction</a:t>
            </a:r>
            <a:endParaRPr lang="en-US" dirty="0">
              <a:solidFill>
                <a:srgbClr val="0432FF"/>
              </a:solidFill>
            </a:endParaRPr>
          </a:p>
        </p:txBody>
      </p:sp>
      <p:sp>
        <p:nvSpPr>
          <p:cNvPr id="8" name="Slide Number Placeholder 7"/>
          <p:cNvSpPr>
            <a:spLocks noGrp="1"/>
          </p:cNvSpPr>
          <p:nvPr>
            <p:ph type="sldNum" sz="quarter" idx="2"/>
          </p:nvPr>
        </p:nvSpPr>
        <p:spPr/>
        <p:txBody>
          <a:bodyPr/>
          <a:lstStyle/>
          <a:p>
            <a:fld id="{C713A3F5-63FC-9E4D-8C18-75203108277E}" type="slidenum">
              <a:rPr lang="en-US" smtClean="0"/>
              <a:t>8</a:t>
            </a:fld>
            <a:endParaRPr lang="en-US"/>
          </a:p>
        </p:txBody>
      </p:sp>
      <p:sp>
        <p:nvSpPr>
          <p:cNvPr id="4" name="Rectangle 3"/>
          <p:cNvSpPr/>
          <p:nvPr/>
        </p:nvSpPr>
        <p:spPr>
          <a:xfrm>
            <a:off x="1169580" y="6343893"/>
            <a:ext cx="7304568" cy="307777"/>
          </a:xfrm>
          <a:prstGeom prst="rect">
            <a:avLst/>
          </a:prstGeom>
        </p:spPr>
        <p:txBody>
          <a:bodyPr wrap="square">
            <a:spAutoFit/>
          </a:bodyPr>
          <a:lstStyle/>
          <a:p>
            <a:pPr hangingPunct="0"/>
            <a:r>
              <a:rPr lang="en-US" sz="1400" dirty="0"/>
              <a:t>7. </a:t>
            </a:r>
            <a:r>
              <a:rPr lang="en-US" sz="1400" dirty="0" err="1"/>
              <a:t>Ozel</a:t>
            </a:r>
            <a:r>
              <a:rPr lang="en-US" sz="1400" dirty="0"/>
              <a:t>, A. et al., (2017) </a:t>
            </a:r>
            <a:r>
              <a:rPr lang="en-US" sz="1400" i="1" dirty="0"/>
              <a:t>Physics of Fluid </a:t>
            </a:r>
            <a:r>
              <a:rPr lang="en-US" sz="1400" dirty="0"/>
              <a:t>(2017) 29: 103308.</a:t>
            </a:r>
          </a:p>
        </p:txBody>
      </p:sp>
    </p:spTree>
    <p:extLst>
      <p:ext uri="{BB962C8B-B14F-4D97-AF65-F5344CB8AC3E}">
        <p14:creationId xmlns:p14="http://schemas.microsoft.com/office/powerpoint/2010/main" val="669523677"/>
      </p:ext>
    </p:extLst>
  </p:cSld>
  <p:clrMapOvr>
    <a:masterClrMapping/>
  </p:clrMapOvr>
  <p:transition spd="med" advTm="103882"/>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fld id="{C713A3F5-63FC-9E4D-8C18-75203108277E}" type="slidenum">
              <a:rPr lang="en-US" smtClean="0"/>
              <a:t>9</a:t>
            </a:fld>
            <a:endParaRPr lang="en-US"/>
          </a:p>
        </p:txBody>
      </p:sp>
      <p:sp>
        <p:nvSpPr>
          <p:cNvPr id="3" name="Text Placeholder 2"/>
          <p:cNvSpPr>
            <a:spLocks noGrp="1"/>
          </p:cNvSpPr>
          <p:nvPr>
            <p:ph type="body" idx="1"/>
          </p:nvPr>
        </p:nvSpPr>
        <p:spPr>
          <a:xfrm>
            <a:off x="608228" y="1366577"/>
            <a:ext cx="3914344" cy="1009008"/>
          </a:xfrm>
        </p:spPr>
        <p:txBody>
          <a:bodyPr/>
          <a:lstStyle/>
          <a:p>
            <a:pPr marL="0" indent="0">
              <a:buNone/>
            </a:pPr>
            <a:r>
              <a:rPr lang="en-US" b="1" dirty="0" smtClean="0"/>
              <a:t>Flow Configuration </a:t>
            </a:r>
            <a:r>
              <a:rPr lang="en-US" b="1" dirty="0"/>
              <a:t> </a:t>
            </a:r>
            <a:endParaRPr lang="en-US" b="1" dirty="0" smtClean="0"/>
          </a:p>
          <a:p>
            <a:pPr marL="0" indent="0">
              <a:buNone/>
            </a:pPr>
            <a:r>
              <a:rPr lang="en-US" b="1" dirty="0" smtClean="0"/>
              <a:t>&amp; Simulation Parameters</a:t>
            </a:r>
            <a:endParaRPr lang="en-US" b="1" dirty="0"/>
          </a:p>
        </p:txBody>
      </p:sp>
      <p:sp>
        <p:nvSpPr>
          <p:cNvPr id="4" name="Title 3"/>
          <p:cNvSpPr>
            <a:spLocks noGrp="1"/>
          </p:cNvSpPr>
          <p:nvPr>
            <p:ph type="title"/>
          </p:nvPr>
        </p:nvSpPr>
        <p:spPr/>
        <p:txBody>
          <a:bodyPr/>
          <a:lstStyle/>
          <a:p>
            <a:r>
              <a:rPr lang="en-US" altLang="x-none" dirty="0">
                <a:solidFill>
                  <a:srgbClr val="0432FF"/>
                </a:solidFill>
              </a:rPr>
              <a:t>Fine-grid Euler-Euler simulation</a:t>
            </a:r>
            <a:endParaRPr lang="en-US" dirty="0"/>
          </a:p>
        </p:txBody>
      </p:sp>
      <mc:AlternateContent xmlns:mc="http://schemas.openxmlformats.org/markup-compatibility/2006" xmlns:a14="http://schemas.microsoft.com/office/drawing/2010/main">
        <mc:Choice Requires="a14">
          <p:sp>
            <p:nvSpPr>
              <p:cNvPr id="35" name="TextBox 34"/>
              <p:cNvSpPr txBox="1"/>
              <p:nvPr/>
            </p:nvSpPr>
            <p:spPr>
              <a:xfrm>
                <a:off x="715343" y="2589458"/>
                <a:ext cx="3807229" cy="26541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5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mn-lt"/>
                    <a:ea typeface="+mn-ea"/>
                    <a:cs typeface="+mn-cs"/>
                    <a:sym typeface="Calibri"/>
                  </a:rPr>
                  <a:t>Particle diameter </a:t>
                </a:r>
                <a14:m>
                  <m:oMath xmlns:m="http://schemas.openxmlformats.org/officeDocument/2006/math">
                    <m:sSub>
                      <m:sSubPr>
                        <m:ctrlPr>
                          <a:rPr kumimoji="0" lang="en-US" sz="1800" b="0" i="1" u="none" strike="noStrike" cap="none" spc="0" normalizeH="0" baseline="0" smtClean="0">
                            <a:ln>
                              <a:noFill/>
                            </a:ln>
                            <a:solidFill>
                              <a:srgbClr val="000000"/>
                            </a:solidFill>
                            <a:effectLst/>
                            <a:uFillTx/>
                            <a:latin typeface="Cambria Math" charset="0"/>
                            <a:ea typeface="+mn-ea"/>
                            <a:cs typeface="+mn-cs"/>
                            <a:sym typeface="Calibri"/>
                          </a:rPr>
                        </m:ctrlPr>
                      </m:sSubPr>
                      <m:e>
                        <m:r>
                          <a:rPr kumimoji="0" lang="en-US" sz="1800" b="0" i="1" u="none" strike="noStrike" cap="none" spc="0" normalizeH="0" baseline="0" smtClean="0">
                            <a:ln>
                              <a:noFill/>
                            </a:ln>
                            <a:solidFill>
                              <a:srgbClr val="000000"/>
                            </a:solidFill>
                            <a:effectLst/>
                            <a:uFillTx/>
                            <a:latin typeface="Cambria Math" charset="0"/>
                            <a:ea typeface="+mn-ea"/>
                            <a:cs typeface="+mn-cs"/>
                            <a:sym typeface="Calibri"/>
                          </a:rPr>
                          <m:t>𝑑</m:t>
                        </m:r>
                      </m:e>
                      <m:sub>
                        <m:r>
                          <a:rPr kumimoji="0" lang="en-US" sz="1800" b="0" i="1" u="none" strike="noStrike" cap="none" spc="0" normalizeH="0" baseline="0" smtClean="0">
                            <a:ln>
                              <a:noFill/>
                            </a:ln>
                            <a:solidFill>
                              <a:srgbClr val="000000"/>
                            </a:solidFill>
                            <a:effectLst/>
                            <a:uFillTx/>
                            <a:latin typeface="Cambria Math" charset="0"/>
                            <a:ea typeface="+mn-ea"/>
                            <a:cs typeface="+mn-cs"/>
                            <a:sym typeface="Calibri"/>
                          </a:rPr>
                          <m:t>𝑝</m:t>
                        </m:r>
                      </m:sub>
                    </m:sSub>
                    <m:r>
                      <a:rPr kumimoji="0" lang="en-US" sz="1800" b="0" i="1" u="none" strike="noStrike" cap="none" spc="0" normalizeH="0" baseline="0" smtClean="0">
                        <a:ln>
                          <a:noFill/>
                        </a:ln>
                        <a:solidFill>
                          <a:srgbClr val="000000"/>
                        </a:solidFill>
                        <a:effectLst/>
                        <a:uFillTx/>
                        <a:latin typeface="Cambria Math" charset="0"/>
                        <a:ea typeface="+mn-ea"/>
                        <a:cs typeface="+mn-cs"/>
                        <a:sym typeface="Calibri"/>
                      </a:rPr>
                      <m:t>    :</m:t>
                    </m:r>
                  </m:oMath>
                </a14:m>
                <a:r>
                  <a:rPr kumimoji="0" lang="en-US" sz="1800" b="0" i="0" u="none" strike="noStrike" cap="none" spc="0" normalizeH="0" baseline="0" dirty="0" smtClean="0">
                    <a:ln>
                      <a:noFill/>
                    </a:ln>
                    <a:solidFill>
                      <a:srgbClr val="000000"/>
                    </a:solidFill>
                    <a:effectLst/>
                    <a:uFillTx/>
                    <a:latin typeface="+mn-lt"/>
                    <a:ea typeface="+mn-ea"/>
                    <a:cs typeface="+mn-cs"/>
                    <a:sym typeface="Calibri"/>
                  </a:rPr>
                  <a:t> 	75 </a:t>
                </a:r>
                <a14:m>
                  <m:oMath xmlns:m="http://schemas.openxmlformats.org/officeDocument/2006/math">
                    <m:r>
                      <a:rPr kumimoji="0" lang="en-US" sz="1800" b="0" i="1" u="none" strike="noStrike" cap="none" spc="0" normalizeH="0" baseline="0" smtClean="0">
                        <a:ln>
                          <a:noFill/>
                        </a:ln>
                        <a:solidFill>
                          <a:srgbClr val="000000"/>
                        </a:solidFill>
                        <a:effectLst/>
                        <a:uFillTx/>
                        <a:latin typeface="Cambria Math" charset="0"/>
                        <a:ea typeface="Cambria Math" charset="0"/>
                        <a:cs typeface="Cambria Math" charset="0"/>
                        <a:sym typeface="Calibri"/>
                      </a:rPr>
                      <m:t>𝜇</m:t>
                    </m:r>
                    <m:r>
                      <a:rPr kumimoji="0" lang="en-US" sz="1800" b="0" i="1" u="none" strike="noStrike" cap="none" spc="0" normalizeH="0" baseline="0" smtClean="0">
                        <a:ln>
                          <a:noFill/>
                        </a:ln>
                        <a:solidFill>
                          <a:srgbClr val="000000"/>
                        </a:solidFill>
                        <a:effectLst/>
                        <a:uFillTx/>
                        <a:latin typeface="Cambria Math" charset="0"/>
                        <a:ea typeface="Cambria Math" charset="0"/>
                        <a:cs typeface="Cambria Math" charset="0"/>
                        <a:sym typeface="Calibri"/>
                      </a:rPr>
                      <m:t>𝑚</m:t>
                    </m:r>
                  </m:oMath>
                </a14:m>
                <a:endParaRPr kumimoji="0" lang="en-US" sz="1800" b="0" i="0" u="none" strike="noStrike" cap="none" spc="0" normalizeH="0" baseline="0" dirty="0" smtClean="0">
                  <a:ln>
                    <a:noFill/>
                  </a:ln>
                  <a:solidFill>
                    <a:srgbClr val="000000"/>
                  </a:solidFill>
                  <a:effectLst/>
                  <a:uFillTx/>
                  <a:latin typeface="+mn-lt"/>
                  <a:ea typeface="+mn-ea"/>
                  <a:cs typeface="+mn-cs"/>
                  <a:sym typeface="Calibri"/>
                </a:endParaRPr>
              </a:p>
              <a:p>
                <a:pPr hangingPunct="0">
                  <a:lnSpc>
                    <a:spcPct val="150000"/>
                  </a:lnSpc>
                </a:pPr>
                <a:r>
                  <a:rPr lang="en-US" dirty="0" smtClean="0">
                    <a:solidFill>
                      <a:srgbClr val="000000"/>
                    </a:solidFill>
                    <a:sym typeface="Calibri"/>
                  </a:rPr>
                  <a:t>Grid size (</a:t>
                </a:r>
                <a14:m>
                  <m:oMath xmlns:m="http://schemas.openxmlformats.org/officeDocument/2006/math">
                    <m:sSub>
                      <m:sSubPr>
                        <m:ctrlPr>
                          <a:rPr lang="en-US" i="1">
                            <a:solidFill>
                              <a:srgbClr val="000000"/>
                            </a:solidFill>
                            <a:latin typeface="Cambria Math" charset="0"/>
                            <a:sym typeface="Calibri"/>
                          </a:rPr>
                        </m:ctrlPr>
                      </m:sSubPr>
                      <m:e>
                        <m:r>
                          <a:rPr lang="en-US" i="1">
                            <a:solidFill>
                              <a:srgbClr val="000000"/>
                            </a:solidFill>
                            <a:latin typeface="Cambria Math" charset="0"/>
                            <a:sym typeface="Calibri"/>
                          </a:rPr>
                          <m:t>𝑑</m:t>
                        </m:r>
                      </m:e>
                      <m:sub>
                        <m:r>
                          <a:rPr lang="en-US" i="1">
                            <a:solidFill>
                              <a:srgbClr val="000000"/>
                            </a:solidFill>
                            <a:latin typeface="Cambria Math" charset="0"/>
                            <a:sym typeface="Calibri"/>
                          </a:rPr>
                          <m:t>𝑝</m:t>
                        </m:r>
                      </m:sub>
                    </m:sSub>
                    <m:r>
                      <a:rPr lang="en-US" dirty="0">
                        <a:solidFill>
                          <a:srgbClr val="000000"/>
                        </a:solidFill>
                        <a:latin typeface="Cambria Math" charset="0"/>
                        <a:sym typeface="Calibri"/>
                      </a:rPr>
                      <m:t>×</m:t>
                    </m:r>
                    <m:sSub>
                      <m:sSubPr>
                        <m:ctrlPr>
                          <a:rPr lang="en-US" i="1">
                            <a:solidFill>
                              <a:srgbClr val="000000"/>
                            </a:solidFill>
                            <a:latin typeface="Cambria Math" charset="0"/>
                            <a:sym typeface="Calibri"/>
                          </a:rPr>
                        </m:ctrlPr>
                      </m:sSubPr>
                      <m:e>
                        <m:r>
                          <a:rPr lang="en-US" i="1">
                            <a:solidFill>
                              <a:srgbClr val="000000"/>
                            </a:solidFill>
                            <a:latin typeface="Cambria Math" charset="0"/>
                            <a:sym typeface="Calibri"/>
                          </a:rPr>
                          <m:t>𝑑</m:t>
                        </m:r>
                      </m:e>
                      <m:sub>
                        <m:r>
                          <a:rPr lang="en-US" i="1">
                            <a:solidFill>
                              <a:srgbClr val="000000"/>
                            </a:solidFill>
                            <a:latin typeface="Cambria Math" charset="0"/>
                            <a:sym typeface="Calibri"/>
                          </a:rPr>
                          <m:t>𝑝</m:t>
                        </m:r>
                      </m:sub>
                    </m:sSub>
                    <m:r>
                      <a:rPr lang="en-US" i="1" smtClean="0">
                        <a:solidFill>
                          <a:srgbClr val="000000"/>
                        </a:solidFill>
                        <a:latin typeface="Cambria Math" charset="0"/>
                        <a:ea typeface="Cambria Math" charset="0"/>
                        <a:cs typeface="Cambria Math" charset="0"/>
                        <a:sym typeface="Calibri"/>
                      </a:rPr>
                      <m:t>×</m:t>
                    </m:r>
                    <m:sSub>
                      <m:sSubPr>
                        <m:ctrlPr>
                          <a:rPr lang="en-US" i="1">
                            <a:solidFill>
                              <a:srgbClr val="000000"/>
                            </a:solidFill>
                            <a:latin typeface="Cambria Math" charset="0"/>
                            <a:sym typeface="Calibri"/>
                          </a:rPr>
                        </m:ctrlPr>
                      </m:sSubPr>
                      <m:e>
                        <m:r>
                          <a:rPr lang="en-US" i="1">
                            <a:solidFill>
                              <a:srgbClr val="000000"/>
                            </a:solidFill>
                            <a:latin typeface="Cambria Math" charset="0"/>
                            <a:sym typeface="Calibri"/>
                          </a:rPr>
                          <m:t>𝑑</m:t>
                        </m:r>
                      </m:e>
                      <m:sub>
                        <m:r>
                          <a:rPr lang="en-US" i="1">
                            <a:solidFill>
                              <a:srgbClr val="000000"/>
                            </a:solidFill>
                            <a:latin typeface="Cambria Math" charset="0"/>
                            <a:sym typeface="Calibri"/>
                          </a:rPr>
                          <m:t>𝑝</m:t>
                        </m:r>
                      </m:sub>
                    </m:sSub>
                  </m:oMath>
                </a14:m>
                <a:r>
                  <a:rPr kumimoji="0" lang="en-US" sz="1800" b="0" i="0" u="none" strike="noStrike" cap="none" spc="0" normalizeH="0" baseline="0" dirty="0" smtClean="0">
                    <a:ln>
                      <a:noFill/>
                    </a:ln>
                    <a:solidFill>
                      <a:srgbClr val="000000"/>
                    </a:solidFill>
                    <a:effectLst/>
                    <a:uFillTx/>
                    <a:latin typeface="+mn-lt"/>
                    <a:ea typeface="+mn-ea"/>
                    <a:cs typeface="+mn-cs"/>
                    <a:sym typeface="Calibri"/>
                  </a:rPr>
                  <a:t>) :  	3</a:t>
                </a:r>
                <a:r>
                  <a:rPr kumimoji="0" lang="en-US" sz="1800" b="0" i="0" u="none" strike="noStrike" cap="none" spc="0" normalizeH="0" dirty="0" smtClean="0">
                    <a:ln>
                      <a:noFill/>
                    </a:ln>
                    <a:solidFill>
                      <a:srgbClr val="000000"/>
                    </a:solidFill>
                    <a:effectLst/>
                    <a:uFillTx/>
                    <a:latin typeface="+mn-lt"/>
                    <a:ea typeface="+mn-ea"/>
                    <a:cs typeface="+mn-cs"/>
                    <a:sym typeface="Calibri"/>
                  </a:rPr>
                  <a:t> x 3 x 3</a:t>
                </a:r>
              </a:p>
              <a:p>
                <a:pPr hangingPunct="0">
                  <a:lnSpc>
                    <a:spcPct val="150000"/>
                  </a:lnSpc>
                </a:pPr>
                <a:r>
                  <a:rPr lang="en-US" baseline="0" dirty="0" smtClean="0">
                    <a:solidFill>
                      <a:srgbClr val="000000"/>
                    </a:solidFill>
                    <a:sym typeface="Calibri"/>
                  </a:rPr>
                  <a:t>Particle</a:t>
                </a:r>
                <a:r>
                  <a:rPr lang="en-US" dirty="0" smtClean="0">
                    <a:solidFill>
                      <a:srgbClr val="000000"/>
                    </a:solidFill>
                    <a:sym typeface="Calibri"/>
                  </a:rPr>
                  <a:t> density  [</a:t>
                </a:r>
                <a14:m>
                  <m:oMath xmlns:m="http://schemas.openxmlformats.org/officeDocument/2006/math">
                    <m:r>
                      <m:rPr>
                        <m:sty m:val="p"/>
                      </m:rPr>
                      <a:rPr lang="en-US" b="0" i="0" smtClean="0">
                        <a:solidFill>
                          <a:srgbClr val="000000"/>
                        </a:solidFill>
                        <a:latin typeface="Cambria Math" charset="0"/>
                        <a:sym typeface="Calibri"/>
                      </a:rPr>
                      <m:t>kg</m:t>
                    </m:r>
                    <m:r>
                      <a:rPr lang="en-US" b="0" i="0" smtClean="0">
                        <a:solidFill>
                          <a:srgbClr val="000000"/>
                        </a:solidFill>
                        <a:latin typeface="Cambria Math" charset="0"/>
                        <a:sym typeface="Calibri"/>
                      </a:rPr>
                      <m:t>/</m:t>
                    </m:r>
                    <m:sSup>
                      <m:sSupPr>
                        <m:ctrlPr>
                          <a:rPr lang="en-US" b="0" i="1" smtClean="0">
                            <a:solidFill>
                              <a:srgbClr val="000000"/>
                            </a:solidFill>
                            <a:latin typeface="Cambria Math" charset="0"/>
                            <a:sym typeface="Calibri"/>
                          </a:rPr>
                        </m:ctrlPr>
                      </m:sSupPr>
                      <m:e>
                        <m:r>
                          <m:rPr>
                            <m:sty m:val="p"/>
                          </m:rPr>
                          <a:rPr lang="en-US" b="0" i="0" smtClean="0">
                            <a:solidFill>
                              <a:srgbClr val="000000"/>
                            </a:solidFill>
                            <a:latin typeface="Cambria Math" charset="0"/>
                            <a:sym typeface="Calibri"/>
                          </a:rPr>
                          <m:t>m</m:t>
                        </m:r>
                      </m:e>
                      <m:sup>
                        <m:r>
                          <a:rPr lang="en-US" b="0" i="0" smtClean="0">
                            <a:solidFill>
                              <a:srgbClr val="000000"/>
                            </a:solidFill>
                            <a:latin typeface="Cambria Math" charset="0"/>
                            <a:sym typeface="Calibri"/>
                          </a:rPr>
                          <m:t>3</m:t>
                        </m:r>
                      </m:sup>
                    </m:sSup>
                    <m:r>
                      <a:rPr lang="en-US" b="0" i="1" smtClean="0">
                        <a:solidFill>
                          <a:srgbClr val="000000"/>
                        </a:solidFill>
                        <a:latin typeface="Cambria Math" charset="0"/>
                        <a:sym typeface="Calibri"/>
                      </a:rPr>
                      <m:t>]</m:t>
                    </m:r>
                  </m:oMath>
                </a14:m>
                <a:r>
                  <a:rPr kumimoji="0" lang="en-US" sz="1800" b="0" i="0" u="none" strike="noStrike" cap="none" spc="0" normalizeH="0" baseline="0" dirty="0" smtClean="0">
                    <a:ln>
                      <a:noFill/>
                    </a:ln>
                    <a:solidFill>
                      <a:srgbClr val="000000"/>
                    </a:solidFill>
                    <a:effectLst/>
                    <a:uFillTx/>
                    <a:latin typeface="+mn-lt"/>
                    <a:ea typeface="+mn-ea"/>
                    <a:cs typeface="+mn-cs"/>
                    <a:sym typeface="Calibri"/>
                  </a:rPr>
                  <a:t>: 	1500</a:t>
                </a:r>
              </a:p>
              <a:p>
                <a:pPr hangingPunct="0">
                  <a:lnSpc>
                    <a:spcPct val="150000"/>
                  </a:lnSpc>
                </a:pPr>
                <a:r>
                  <a:rPr lang="en-US" dirty="0" smtClean="0">
                    <a:solidFill>
                      <a:srgbClr val="000000"/>
                    </a:solidFill>
                    <a:sym typeface="Calibri"/>
                  </a:rPr>
                  <a:t>Restitution coefficient:	0.9</a:t>
                </a:r>
              </a:p>
              <a:p>
                <a:pPr hangingPunct="0">
                  <a:lnSpc>
                    <a:spcPct val="150000"/>
                  </a:lnSpc>
                </a:pPr>
                <a:r>
                  <a:rPr lang="en-US" dirty="0">
                    <a:solidFill>
                      <a:srgbClr val="000000"/>
                    </a:solidFill>
                    <a:sym typeface="Calibri"/>
                  </a:rPr>
                  <a:t>Gas density [</a:t>
                </a:r>
                <a14:m>
                  <m:oMath xmlns:m="http://schemas.openxmlformats.org/officeDocument/2006/math">
                    <m:r>
                      <m:rPr>
                        <m:sty m:val="p"/>
                      </m:rPr>
                      <a:rPr lang="en-US">
                        <a:solidFill>
                          <a:srgbClr val="000000"/>
                        </a:solidFill>
                        <a:latin typeface="Cambria Math" charset="0"/>
                        <a:sym typeface="Calibri"/>
                      </a:rPr>
                      <m:t>kg</m:t>
                    </m:r>
                    <m:r>
                      <a:rPr lang="en-US">
                        <a:solidFill>
                          <a:srgbClr val="000000"/>
                        </a:solidFill>
                        <a:latin typeface="Cambria Math" charset="0"/>
                        <a:sym typeface="Calibri"/>
                      </a:rPr>
                      <m:t>/</m:t>
                    </m:r>
                    <m:sSup>
                      <m:sSupPr>
                        <m:ctrlPr>
                          <a:rPr lang="en-US" i="1">
                            <a:solidFill>
                              <a:srgbClr val="000000"/>
                            </a:solidFill>
                            <a:latin typeface="Cambria Math" charset="0"/>
                            <a:sym typeface="Calibri"/>
                          </a:rPr>
                        </m:ctrlPr>
                      </m:sSupPr>
                      <m:e>
                        <m:r>
                          <m:rPr>
                            <m:sty m:val="p"/>
                          </m:rPr>
                          <a:rPr lang="en-US">
                            <a:solidFill>
                              <a:srgbClr val="000000"/>
                            </a:solidFill>
                            <a:latin typeface="Cambria Math" charset="0"/>
                            <a:sym typeface="Calibri"/>
                          </a:rPr>
                          <m:t>m</m:t>
                        </m:r>
                      </m:e>
                      <m:sup>
                        <m:r>
                          <a:rPr lang="en-US">
                            <a:solidFill>
                              <a:srgbClr val="000000"/>
                            </a:solidFill>
                            <a:latin typeface="Cambria Math" charset="0"/>
                            <a:sym typeface="Calibri"/>
                          </a:rPr>
                          <m:t>3</m:t>
                        </m:r>
                      </m:sup>
                    </m:sSup>
                    <m:r>
                      <a:rPr lang="en-US" i="1">
                        <a:solidFill>
                          <a:srgbClr val="000000"/>
                        </a:solidFill>
                        <a:latin typeface="Cambria Math" charset="0"/>
                        <a:sym typeface="Calibri"/>
                      </a:rPr>
                      <m:t>]</m:t>
                    </m:r>
                  </m:oMath>
                </a14:m>
                <a:r>
                  <a:rPr kumimoji="0" lang="en-US" sz="1800" b="0" i="0" u="none" strike="noStrike" cap="none" spc="0" normalizeH="0" baseline="0" dirty="0" smtClean="0">
                    <a:ln>
                      <a:noFill/>
                    </a:ln>
                    <a:solidFill>
                      <a:srgbClr val="000000"/>
                    </a:solidFill>
                    <a:effectLst/>
                    <a:uFillTx/>
                    <a:latin typeface="+mn-lt"/>
                    <a:ea typeface="+mn-ea"/>
                    <a:cs typeface="+mn-cs"/>
                    <a:sym typeface="Calibri"/>
                  </a:rPr>
                  <a:t> :	1.3</a:t>
                </a:r>
              </a:p>
              <a:p>
                <a:pPr hangingPunct="0">
                  <a:lnSpc>
                    <a:spcPct val="150000"/>
                  </a:lnSpc>
                </a:pPr>
                <a:r>
                  <a:rPr lang="en-US" dirty="0" smtClean="0">
                    <a:solidFill>
                      <a:srgbClr val="000000"/>
                    </a:solidFill>
                    <a:sym typeface="Calibri"/>
                  </a:rPr>
                  <a:t>Gas viscosity [</a:t>
                </a:r>
                <a14:m>
                  <m:oMath xmlns:m="http://schemas.openxmlformats.org/officeDocument/2006/math">
                    <m:r>
                      <a:rPr lang="en-US" b="0" i="1" smtClean="0">
                        <a:solidFill>
                          <a:srgbClr val="000000"/>
                        </a:solidFill>
                        <a:latin typeface="Cambria Math" charset="0"/>
                        <a:sym typeface="Calibri"/>
                      </a:rPr>
                      <m:t>𝑃𝑎</m:t>
                    </m:r>
                    <m:r>
                      <a:rPr lang="en-US" b="0" i="1" smtClean="0">
                        <a:solidFill>
                          <a:srgbClr val="000000"/>
                        </a:solidFill>
                        <a:latin typeface="Cambria Math" charset="0"/>
                        <a:ea typeface="Cambria Math" charset="0"/>
                        <a:cs typeface="Cambria Math" charset="0"/>
                        <a:sym typeface="Calibri"/>
                      </a:rPr>
                      <m:t>∙</m:t>
                    </m:r>
                    <m:r>
                      <a:rPr lang="en-US" b="0" i="1" smtClean="0">
                        <a:solidFill>
                          <a:srgbClr val="000000"/>
                        </a:solidFill>
                        <a:latin typeface="Cambria Math" charset="0"/>
                        <a:ea typeface="Cambria Math" charset="0"/>
                        <a:cs typeface="Cambria Math" charset="0"/>
                        <a:sym typeface="Calibri"/>
                      </a:rPr>
                      <m:t>𝑠</m:t>
                    </m:r>
                  </m:oMath>
                </a14:m>
                <a:r>
                  <a:rPr kumimoji="0" lang="en-US" sz="1800" b="0" i="0" u="none" strike="noStrike" cap="none" spc="0" normalizeH="0" baseline="0" dirty="0" smtClean="0">
                    <a:ln>
                      <a:noFill/>
                    </a:ln>
                    <a:solidFill>
                      <a:srgbClr val="000000"/>
                    </a:solidFill>
                    <a:effectLst/>
                    <a:uFillTx/>
                    <a:latin typeface="+mn-lt"/>
                    <a:ea typeface="+mn-ea"/>
                    <a:cs typeface="+mn-cs"/>
                    <a:sym typeface="Calibri"/>
                  </a:rPr>
                  <a:t>]:	</a:t>
                </a:r>
                <a14:m>
                  <m:oMath xmlns:m="http://schemas.openxmlformats.org/officeDocument/2006/math">
                    <m:r>
                      <a:rPr kumimoji="0" lang="en-US" sz="1800" b="0" i="0" u="none" strike="noStrike" cap="none" spc="0" normalizeH="0" baseline="0" smtClean="0">
                        <a:ln>
                          <a:noFill/>
                        </a:ln>
                        <a:solidFill>
                          <a:srgbClr val="000000"/>
                        </a:solidFill>
                        <a:effectLst/>
                        <a:uFillTx/>
                        <a:latin typeface="Cambria Math" charset="0"/>
                        <a:ea typeface="Cambria Math" charset="0"/>
                        <a:cs typeface="Cambria Math" charset="0"/>
                        <a:sym typeface="Calibri"/>
                      </a:rPr>
                      <m:t>1.8</m:t>
                    </m:r>
                    <m:r>
                      <a:rPr kumimoji="0" lang="en-US" sz="1800" b="0" i="1" u="none" strike="noStrike" cap="none" spc="0" normalizeH="0" baseline="0" smtClean="0">
                        <a:ln>
                          <a:noFill/>
                        </a:ln>
                        <a:solidFill>
                          <a:srgbClr val="000000"/>
                        </a:solidFill>
                        <a:effectLst/>
                        <a:uFillTx/>
                        <a:latin typeface="Cambria Math" charset="0"/>
                        <a:ea typeface="Cambria Math" charset="0"/>
                        <a:cs typeface="Cambria Math" charset="0"/>
                        <a:sym typeface="Calibri"/>
                      </a:rPr>
                      <m:t>×</m:t>
                    </m:r>
                    <m:sSup>
                      <m:sSupPr>
                        <m:ctrlPr>
                          <a:rPr kumimoji="0" lang="en-US" sz="1800" b="0" i="1" u="none" strike="noStrike" cap="none" spc="0" normalizeH="0" baseline="0" smtClean="0">
                            <a:ln>
                              <a:noFill/>
                            </a:ln>
                            <a:solidFill>
                              <a:srgbClr val="000000"/>
                            </a:solidFill>
                            <a:effectLst/>
                            <a:uFillTx/>
                            <a:latin typeface="Cambria Math" charset="0"/>
                            <a:ea typeface="Cambria Math" charset="0"/>
                            <a:cs typeface="Cambria Math" charset="0"/>
                            <a:sym typeface="Calibri"/>
                          </a:rPr>
                        </m:ctrlPr>
                      </m:sSupPr>
                      <m:e>
                        <m:r>
                          <a:rPr kumimoji="0" lang="en-US" sz="1800" b="0" i="1" u="none" strike="noStrike" cap="none" spc="0" normalizeH="0" baseline="0" smtClean="0">
                            <a:ln>
                              <a:noFill/>
                            </a:ln>
                            <a:solidFill>
                              <a:srgbClr val="000000"/>
                            </a:solidFill>
                            <a:effectLst/>
                            <a:uFillTx/>
                            <a:latin typeface="Cambria Math" charset="0"/>
                            <a:ea typeface="Cambria Math" charset="0"/>
                            <a:cs typeface="Cambria Math" charset="0"/>
                            <a:sym typeface="Calibri"/>
                          </a:rPr>
                          <m:t>10</m:t>
                        </m:r>
                      </m:e>
                      <m:sup>
                        <m:r>
                          <a:rPr kumimoji="0" lang="en-US" sz="1800" b="0" i="1" u="none" strike="noStrike" cap="none" spc="0" normalizeH="0" baseline="0" smtClean="0">
                            <a:ln>
                              <a:noFill/>
                            </a:ln>
                            <a:solidFill>
                              <a:srgbClr val="000000"/>
                            </a:solidFill>
                            <a:effectLst/>
                            <a:uFillTx/>
                            <a:latin typeface="Cambria Math" charset="0"/>
                            <a:ea typeface="Cambria Math" charset="0"/>
                            <a:cs typeface="Cambria Math" charset="0"/>
                            <a:sym typeface="Calibri"/>
                          </a:rPr>
                          <m:t>−5</m:t>
                        </m:r>
                      </m:sup>
                    </m:sSup>
                  </m:oMath>
                </a14:m>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715343" y="2589458"/>
                <a:ext cx="3807229" cy="2654186"/>
              </a:xfrm>
              <a:prstGeom prst="rect">
                <a:avLst/>
              </a:prstGeom>
              <a:blipFill rotWithShape="0">
                <a:blip r:embed="rId3"/>
                <a:stretch>
                  <a:fillRect l="-2560" t="-9195" b="-1149"/>
                </a:stretch>
              </a:blipFill>
              <a:ln w="12700" cap="flat">
                <a:noFill/>
                <a:miter lim="400000"/>
              </a:ln>
              <a:effectLst/>
            </p:spPr>
            <p:txBody>
              <a:bodyPr/>
              <a:lstStyle/>
              <a:p>
                <a:r>
                  <a:rPr lang="en-US">
                    <a:noFill/>
                  </a:rPr>
                  <a:t> </a:t>
                </a:r>
              </a:p>
            </p:txBody>
          </p:sp>
        </mc:Fallback>
      </mc:AlternateContent>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2572" y="1143000"/>
            <a:ext cx="4607982" cy="5530492"/>
          </a:xfrm>
          <a:prstGeom prst="rect">
            <a:avLst/>
          </a:prstGeom>
        </p:spPr>
      </p:pic>
    </p:spTree>
    <p:extLst>
      <p:ext uri="{BB962C8B-B14F-4D97-AF65-F5344CB8AC3E}">
        <p14:creationId xmlns:p14="http://schemas.microsoft.com/office/powerpoint/2010/main" val="24208866"/>
      </p:ext>
    </p:extLst>
  </p:cSld>
  <p:clrMapOvr>
    <a:masterClrMapping/>
  </p:clrMapOvr>
  <p:transition spd="med" advTm="71001"/>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9|1.4|6.7|1.3|1.2|5.6|16.6"/>
</p:tagLst>
</file>

<file path=ppt/tags/tag2.xml><?xml version="1.0" encoding="utf-8"?>
<p:tagLst xmlns:a="http://schemas.openxmlformats.org/drawingml/2006/main" xmlns:r="http://schemas.openxmlformats.org/officeDocument/2006/relationships" xmlns:p="http://schemas.openxmlformats.org/presentationml/2006/main">
  <p:tag name="TIMING" val="|12.7|0.7|2.9|7.7|10|3.2|1|21.1"/>
</p:tagLst>
</file>

<file path=ppt/tags/tag3.xml><?xml version="1.0" encoding="utf-8"?>
<p:tagLst xmlns:a="http://schemas.openxmlformats.org/drawingml/2006/main" xmlns:r="http://schemas.openxmlformats.org/officeDocument/2006/relationships" xmlns:p="http://schemas.openxmlformats.org/presentationml/2006/main">
  <p:tag name="TIMING" val="|1.9|15.2|10.8|19.3"/>
</p:tagLst>
</file>

<file path=ppt/theme/theme1.xml><?xml version="1.0" encoding="utf-8"?>
<a:theme xmlns:a="http://schemas.openxmlformats.org/drawingml/2006/main" name="Theme1">
  <a:themeElements>
    <a:clrScheme name="Office Theme">
      <a:dk1>
        <a:srgbClr val="000000"/>
      </a:dk1>
      <a:lt1>
        <a:srgbClr val="FFFFFF"/>
      </a:lt1>
      <a:dk2>
        <a:srgbClr val="A7A7A7"/>
      </a:dk2>
      <a:lt2>
        <a:srgbClr val="535353"/>
      </a:lt2>
      <a:accent1>
        <a:srgbClr val="94B6D2"/>
      </a:accent1>
      <a:accent2>
        <a:srgbClr val="DD8047"/>
      </a:accent2>
      <a:accent3>
        <a:srgbClr val="A5AB81"/>
      </a:accent3>
      <a:accent4>
        <a:srgbClr val="D8B25C"/>
      </a:accent4>
      <a:accent5>
        <a:srgbClr val="7BA79D"/>
      </a:accent5>
      <a:accent6>
        <a:srgbClr val="968C8C"/>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Theme1" id="{2104D88F-C39A-FF4C-9995-F547D272B89C}" vid="{EE4F335C-1727-8C49-A4FC-7B762D11EC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24781</TotalTime>
  <Words>3469</Words>
  <Application>Microsoft Macintosh PowerPoint</Application>
  <PresentationFormat>On-screen Show (4:3)</PresentationFormat>
  <Paragraphs>283</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Calibri</vt:lpstr>
      <vt:lpstr>Cambria Math</vt:lpstr>
      <vt:lpstr>Courier New</vt:lpstr>
      <vt:lpstr>Wingdings</vt:lpstr>
      <vt:lpstr>Arial</vt:lpstr>
      <vt:lpstr>Theme1</vt:lpstr>
      <vt:lpstr>  Machine Learning Based Filtered Drag Force Model   Yundi Jiang, Jari Kolehmainen, Yile Gu  Yannis Kevrekidis , Ali Ozel &amp; Sankaran Sundaresan  Princeton University, NJ    2018 NETL Workshop on Multiphase Flow Science</vt:lpstr>
      <vt:lpstr>Background </vt:lpstr>
      <vt:lpstr>Multi-scale structures in gas-particle Flow</vt:lpstr>
      <vt:lpstr>Multi-scale structures in gas-particle Flow</vt:lpstr>
      <vt:lpstr>Multi-scale structures in gas-particle Flow</vt:lpstr>
      <vt:lpstr>Modeling filtered drag force</vt:lpstr>
      <vt:lpstr>Modeling filtered drag force</vt:lpstr>
      <vt:lpstr>Drift velocity for drag force correction</vt:lpstr>
      <vt:lpstr>Fine-grid Euler-Euler simulation</vt:lpstr>
      <vt:lpstr>Fine-grid Euler-Euler simulation</vt:lpstr>
      <vt:lpstr>Transport equation for drift velocity</vt:lpstr>
      <vt:lpstr>Transport equation for drift velocity</vt:lpstr>
      <vt:lpstr>Constitutive models with machine learning</vt:lpstr>
      <vt:lpstr>A priori Test: Neural Network Model</vt:lpstr>
      <vt:lpstr>A posteriori Test: Coarse-grid Simulation</vt:lpstr>
      <vt:lpstr>A posteriori Test: Coarse-grid Simulation</vt:lpstr>
      <vt:lpstr>A posteriori Test: Coarse-grid Simulation</vt:lpstr>
      <vt:lpstr>A posteriori Test: Coarse-grid Simulation</vt:lpstr>
      <vt:lpstr>A posteriori Test: Coarse-grid Simulation</vt:lpstr>
      <vt:lpstr>A posteriori Test: Coarse-grid Simulation</vt:lpstr>
      <vt:lpstr>Summary</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Yundi Jiang</dc:creator>
  <cp:lastModifiedBy>Yundi Jiang</cp:lastModifiedBy>
  <cp:revision>253</cp:revision>
  <cp:lastPrinted>2018-04-27T00:50:45Z</cp:lastPrinted>
  <dcterms:created xsi:type="dcterms:W3CDTF">2017-10-22T19:57:39Z</dcterms:created>
  <dcterms:modified xsi:type="dcterms:W3CDTF">2018-08-07T16:29:06Z</dcterms:modified>
</cp:coreProperties>
</file>